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5"/>
  </p:notesMasterIdLst>
  <p:handoutMasterIdLst>
    <p:handoutMasterId r:id="rId116"/>
  </p:handoutMasterIdLst>
  <p:sldIdLst>
    <p:sldId id="256" r:id="rId2"/>
    <p:sldId id="288" r:id="rId3"/>
    <p:sldId id="410" r:id="rId4"/>
    <p:sldId id="411" r:id="rId5"/>
    <p:sldId id="452" r:id="rId6"/>
    <p:sldId id="408" r:id="rId7"/>
    <p:sldId id="453" r:id="rId8"/>
    <p:sldId id="458" r:id="rId9"/>
    <p:sldId id="459" r:id="rId10"/>
    <p:sldId id="405" r:id="rId11"/>
    <p:sldId id="407" r:id="rId12"/>
    <p:sldId id="456" r:id="rId13"/>
    <p:sldId id="386" r:id="rId14"/>
    <p:sldId id="387" r:id="rId15"/>
    <p:sldId id="381" r:id="rId16"/>
    <p:sldId id="402" r:id="rId17"/>
    <p:sldId id="406" r:id="rId18"/>
    <p:sldId id="398" r:id="rId19"/>
    <p:sldId id="400" r:id="rId20"/>
    <p:sldId id="311" r:id="rId21"/>
    <p:sldId id="390" r:id="rId22"/>
    <p:sldId id="436" r:id="rId23"/>
    <p:sldId id="437" r:id="rId24"/>
    <p:sldId id="457" r:id="rId25"/>
    <p:sldId id="414" r:id="rId26"/>
    <p:sldId id="454" r:id="rId27"/>
    <p:sldId id="359" r:id="rId28"/>
    <p:sldId id="455" r:id="rId29"/>
    <p:sldId id="285" r:id="rId30"/>
    <p:sldId id="286" r:id="rId31"/>
    <p:sldId id="287" r:id="rId32"/>
    <p:sldId id="289" r:id="rId33"/>
    <p:sldId id="334" r:id="rId34"/>
    <p:sldId id="335" r:id="rId35"/>
    <p:sldId id="440" r:id="rId36"/>
    <p:sldId id="451" r:id="rId37"/>
    <p:sldId id="358" r:id="rId38"/>
    <p:sldId id="351" r:id="rId39"/>
    <p:sldId id="439" r:id="rId40"/>
    <p:sldId id="353" r:id="rId41"/>
    <p:sldId id="355" r:id="rId42"/>
    <p:sldId id="413" r:id="rId43"/>
    <p:sldId id="261" r:id="rId44"/>
    <p:sldId id="260" r:id="rId45"/>
    <p:sldId id="257" r:id="rId46"/>
    <p:sldId id="258" r:id="rId47"/>
    <p:sldId id="259" r:id="rId48"/>
    <p:sldId id="270" r:id="rId49"/>
    <p:sldId id="264" r:id="rId50"/>
    <p:sldId id="271" r:id="rId51"/>
    <p:sldId id="263" r:id="rId52"/>
    <p:sldId id="269" r:id="rId53"/>
    <p:sldId id="266" r:id="rId54"/>
    <p:sldId id="272" r:id="rId55"/>
    <p:sldId id="340" r:id="rId56"/>
    <p:sldId id="274" r:id="rId57"/>
    <p:sldId id="273" r:id="rId58"/>
    <p:sldId id="278" r:id="rId59"/>
    <p:sldId id="280" r:id="rId60"/>
    <p:sldId id="333" r:id="rId61"/>
    <p:sldId id="277" r:id="rId62"/>
    <p:sldId id="279" r:id="rId63"/>
    <p:sldId id="275" r:id="rId64"/>
    <p:sldId id="284" r:id="rId65"/>
    <p:sldId id="403" r:id="rId66"/>
    <p:sldId id="290" r:id="rId67"/>
    <p:sldId id="291" r:id="rId68"/>
    <p:sldId id="293" r:id="rId69"/>
    <p:sldId id="336" r:id="rId70"/>
    <p:sldId id="294" r:id="rId71"/>
    <p:sldId id="443" r:id="rId72"/>
    <p:sldId id="304" r:id="rId73"/>
    <p:sldId id="298" r:id="rId74"/>
    <p:sldId id="444" r:id="rId75"/>
    <p:sldId id="445" r:id="rId76"/>
    <p:sldId id="303" r:id="rId77"/>
    <p:sldId id="305" r:id="rId78"/>
    <p:sldId id="307" r:id="rId79"/>
    <p:sldId id="308" r:id="rId80"/>
    <p:sldId id="310" r:id="rId81"/>
    <p:sldId id="313" r:id="rId82"/>
    <p:sldId id="314" r:id="rId83"/>
    <p:sldId id="337" r:id="rId84"/>
    <p:sldId id="446" r:id="rId85"/>
    <p:sldId id="339" r:id="rId86"/>
    <p:sldId id="319" r:id="rId87"/>
    <p:sldId id="448" r:id="rId88"/>
    <p:sldId id="449" r:id="rId89"/>
    <p:sldId id="450" r:id="rId90"/>
    <p:sldId id="320" r:id="rId91"/>
    <p:sldId id="329" r:id="rId92"/>
    <p:sldId id="330" r:id="rId93"/>
    <p:sldId id="322" r:id="rId94"/>
    <p:sldId id="415" r:id="rId95"/>
    <p:sldId id="416" r:id="rId96"/>
    <p:sldId id="417" r:id="rId97"/>
    <p:sldId id="420" r:id="rId98"/>
    <p:sldId id="421" r:id="rId99"/>
    <p:sldId id="422" r:id="rId100"/>
    <p:sldId id="418" r:id="rId101"/>
    <p:sldId id="423" r:id="rId102"/>
    <p:sldId id="424" r:id="rId103"/>
    <p:sldId id="425" r:id="rId104"/>
    <p:sldId id="426" r:id="rId105"/>
    <p:sldId id="427" r:id="rId106"/>
    <p:sldId id="428" r:id="rId107"/>
    <p:sldId id="431" r:id="rId108"/>
    <p:sldId id="429" r:id="rId109"/>
    <p:sldId id="432" r:id="rId110"/>
    <p:sldId id="434" r:id="rId111"/>
    <p:sldId id="430" r:id="rId112"/>
    <p:sldId id="433" r:id="rId113"/>
    <p:sldId id="326" r:id="rId11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0"/>
    <p:restoredTop sz="96281"/>
  </p:normalViewPr>
  <p:slideViewPr>
    <p:cSldViewPr>
      <p:cViewPr varScale="1">
        <p:scale>
          <a:sx n="125" d="100"/>
          <a:sy n="125" d="100"/>
        </p:scale>
        <p:origin x="192" y="21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06/03/23</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06/03/23</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77</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93</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94</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113</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78</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79</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80</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81</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82</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84</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86</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90</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 and destruction</a:t>
            </a:r>
          </a:p>
        </p:txBody>
      </p:sp>
      <p:sp>
        <p:nvSpPr>
          <p:cNvPr id="3" name="Content Placeholder 2"/>
          <p:cNvSpPr>
            <a:spLocks noGrp="1"/>
          </p:cNvSpPr>
          <p:nvPr>
            <p:ph sz="half" idx="1"/>
          </p:nvPr>
        </p:nvSpPr>
        <p:spPr/>
        <p:txBody>
          <a:bodyPr>
            <a:normAutofit/>
          </a:bodyPr>
          <a:lstStyle/>
          <a:p>
            <a:r>
              <a:rPr lang="en-US" sz="1600" dirty="0"/>
              <a:t>The creation of an object is made with the keyword </a:t>
            </a:r>
            <a:r>
              <a:rPr lang="en-US" sz="1600" dirty="0">
                <a:solidFill>
                  <a:schemeClr val="accent6">
                    <a:lumMod val="75000"/>
                  </a:schemeClr>
                </a:solidFill>
              </a:rPr>
              <a:t>new</a:t>
            </a:r>
            <a:r>
              <a:rPr lang="en-US" sz="1600" dirty="0"/>
              <a:t> which creates a new instance of the specified class</a:t>
            </a:r>
          </a:p>
          <a:p>
            <a:r>
              <a:rPr lang="en-US" sz="1600" dirty="0">
                <a:solidFill>
                  <a:schemeClr val="accent6">
                    <a:lumMod val="75000"/>
                  </a:schemeClr>
                </a:solidFill>
              </a:rPr>
              <a:t>new</a:t>
            </a:r>
            <a:r>
              <a:rPr lang="en-US" sz="1600" dirty="0"/>
              <a:t> calls the constructor method of the class and returns a reference to the portion of memory containing the created object (heap)</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Car c1 = new Car(Red, Fiat, False); </a:t>
            </a:r>
          </a:p>
          <a:p>
            <a:pPr marL="0" indent="0">
              <a:buNone/>
            </a:pPr>
            <a:r>
              <a:rPr lang="en-US" sz="1600" dirty="0">
                <a:latin typeface="Consolas" panose="020B0609020204030204" pitchFamily="49" charset="0"/>
                <a:cs typeface="Consolas" panose="020B0609020204030204" pitchFamily="49" charset="0"/>
              </a:rPr>
              <a:t>Car c2 = c1;</a:t>
            </a:r>
          </a:p>
          <a:p>
            <a:pPr marL="0" indent="0">
              <a:buNone/>
            </a:pPr>
            <a:r>
              <a:rPr lang="en-US" sz="1600" dirty="0">
                <a:latin typeface="Consolas" panose="020B0609020204030204" pitchFamily="49" charset="0"/>
                <a:cs typeface="Consolas" panose="020B0609020204030204" pitchFamily="49" charset="0"/>
              </a:rPr>
              <a:t>Car c3 = new Car(White, BMW, True)</a:t>
            </a:r>
          </a:p>
          <a:p>
            <a:endParaRPr lang="en-US" sz="1800" dirty="0"/>
          </a:p>
          <a:p>
            <a:endParaRPr lang="en-US" sz="1600" dirty="0"/>
          </a:p>
        </p:txBody>
      </p:sp>
      <p:sp>
        <p:nvSpPr>
          <p:cNvPr id="6" name="Content Placeholder 5">
            <a:extLst>
              <a:ext uri="{FF2B5EF4-FFF2-40B4-BE49-F238E27FC236}">
                <a16:creationId xmlns:a16="http://schemas.microsoft.com/office/drawing/2014/main" id="{434245CF-67CE-9FE6-610A-2A1B801EC544}"/>
              </a:ext>
            </a:extLst>
          </p:cNvPr>
          <p:cNvSpPr>
            <a:spLocks noGrp="1"/>
          </p:cNvSpPr>
          <p:nvPr>
            <p:ph sz="half" idx="2"/>
          </p:nvPr>
        </p:nvSpPr>
        <p:spPr/>
        <p:txBody>
          <a:bodyPr>
            <a:normAutofit/>
          </a:bodyPr>
          <a:lstStyle/>
          <a:p>
            <a:r>
              <a:rPr lang="en-US" sz="1600" dirty="0">
                <a:solidFill>
                  <a:schemeClr val="accent6">
                    <a:lumMod val="75000"/>
                  </a:schemeClr>
                </a:solidFill>
              </a:rPr>
              <a:t>It is no longer a developer concern</a:t>
            </a:r>
          </a:p>
          <a:p>
            <a:r>
              <a:rPr lang="en-US" sz="1600" dirty="0"/>
              <a:t>Java supports </a:t>
            </a:r>
            <a:r>
              <a:rPr lang="en-US" sz="1600" i="1" dirty="0">
                <a:solidFill>
                  <a:schemeClr val="accent6">
                    <a:lumMod val="75000"/>
                  </a:schemeClr>
                </a:solidFill>
              </a:rPr>
              <a:t>Automatic</a:t>
            </a:r>
            <a:r>
              <a:rPr lang="en-US" sz="1600" dirty="0"/>
              <a:t> </a:t>
            </a:r>
            <a:r>
              <a:rPr lang="en-US" sz="1600" i="1" dirty="0">
                <a:solidFill>
                  <a:schemeClr val="accent6">
                    <a:lumMod val="75000"/>
                  </a:schemeClr>
                </a:solidFill>
              </a:rPr>
              <a:t>Garbage Collection </a:t>
            </a:r>
            <a:r>
              <a:rPr lang="en-US" sz="1600" i="1" dirty="0"/>
              <a:t>(an automatic way for de-allocating unreferenced objects)</a:t>
            </a:r>
          </a:p>
          <a:p>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4221088"/>
            <a:ext cx="5341265" cy="1786658"/>
          </a:xfrm>
          <a:prstGeom prst="rect">
            <a:avLst/>
          </a:prstGeom>
        </p:spPr>
      </p:pic>
      <p:pic>
        <p:nvPicPr>
          <p:cNvPr id="12" name="Picture 11" descr="Screen Shot 2017-02-09 at 18.28.52.png">
            <a:extLst>
              <a:ext uri="{FF2B5EF4-FFF2-40B4-BE49-F238E27FC236}">
                <a16:creationId xmlns:a16="http://schemas.microsoft.com/office/drawing/2014/main" id="{1897EC35-4996-71E0-0382-44F6F03703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7544" y="2717469"/>
            <a:ext cx="5806827" cy="3672408"/>
          </a:xfrm>
          <a:prstGeom prst="rect">
            <a:avLst/>
          </a:prstGeom>
        </p:spPr>
      </p:pic>
    </p:spTree>
    <p:extLst>
      <p:ext uri="{BB962C8B-B14F-4D97-AF65-F5344CB8AC3E}">
        <p14:creationId xmlns:p14="http://schemas.microsoft.com/office/powerpoint/2010/main" val="1316752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tells you whether two references point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References are not pointers. 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34244369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113</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Class Design</a:t>
            </a:r>
            <a:endParaRPr lang="it-IT" dirty="0"/>
          </a:p>
        </p:txBody>
      </p:sp>
    </p:spTree>
    <p:extLst>
      <p:ext uri="{BB962C8B-B14F-4D97-AF65-F5344CB8AC3E}">
        <p14:creationId xmlns:p14="http://schemas.microsoft.com/office/powerpoint/2010/main" val="237278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3382618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perform </a:t>
            </a:r>
            <a:r>
              <a:rPr lang="en-US" sz="2000" dirty="0">
                <a:solidFill>
                  <a:schemeClr val="accent6">
                    <a:lumMod val="75000"/>
                  </a:schemeClr>
                </a:solidFill>
              </a:rPr>
              <a:t>attributes initialization</a:t>
            </a:r>
            <a:endParaRPr lang="en-US" sz="2000" dirty="0"/>
          </a:p>
          <a:p>
            <a:r>
              <a:rPr lang="en-US" sz="2000" dirty="0">
                <a:solidFill>
                  <a:schemeClr val="accent6">
                    <a:lumMod val="75000"/>
                  </a:schemeClr>
                </a:solidFill>
              </a:rPr>
              <a:t>Overloading of constructors </a:t>
            </a:r>
            <a:r>
              <a:rPr lang="en-US" sz="2000" dirty="0"/>
              <a:t>is often used </a:t>
            </a:r>
            <a:endParaRPr lang="en-US" sz="2000" dirty="0">
              <a:solidFill>
                <a:srgbClr val="F79646"/>
              </a:solidFill>
            </a:endParaRPr>
          </a:p>
          <a:p>
            <a:r>
              <a:rPr lang="en-US" sz="2000" dirty="0"/>
              <a:t>If a class does not define any constructor, a default one (with no parameters, thus performing no initialization) is automatically enabled. </a:t>
            </a:r>
          </a:p>
          <a:p>
            <a:r>
              <a:rPr lang="en-US" sz="2000" i="1" dirty="0"/>
              <a:t>Can be automatically generated in IntelliJ </a:t>
            </a:r>
          </a:p>
          <a:p>
            <a:r>
              <a:rPr lang="en-US" sz="2000" i="1" dirty="0"/>
              <a:t>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String brand;</a:t>
            </a:r>
          </a:p>
          <a:p>
            <a:pPr marL="0" indent="0">
              <a:buNone/>
            </a:pPr>
            <a:r>
              <a:rPr lang="en-US" sz="1200" dirty="0">
                <a:latin typeface="Consolas"/>
                <a:cs typeface="Consolas"/>
              </a:rPr>
              <a:t>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private 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public void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solidFill>
                  <a:schemeClr val="accent6">
                    <a:lumMod val="75000"/>
                  </a:schemeClr>
                </a:solidFill>
                <a:latin typeface="Consolas"/>
                <a:cs typeface="Consolas"/>
              </a:rPr>
              <a:t>		/* Works with default </a:t>
            </a:r>
            <a:r>
              <a:rPr lang="it-IT" sz="1400" dirty="0" err="1">
                <a:solidFill>
                  <a:schemeClr val="accent6">
                    <a:lumMod val="75000"/>
                  </a:schemeClr>
                </a:solidFill>
                <a:latin typeface="Consolas"/>
                <a:cs typeface="Consolas"/>
              </a:rPr>
              <a:t>constructor</a:t>
            </a:r>
            <a:r>
              <a:rPr lang="it-IT" sz="1400" dirty="0">
                <a:solidFill>
                  <a:schemeClr val="accent6">
                    <a:lumMod val="75000"/>
                  </a:schemeClr>
                </a:solidFill>
                <a:latin typeface="Consolas"/>
                <a:cs typeface="Consolas"/>
              </a:rPr>
              <a:t>!</a:t>
            </a:r>
          </a:p>
          <a:p>
            <a:pPr marL="0" indent="0">
              <a:buNone/>
            </a:pP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Possibly</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unsafe</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attributes</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not</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initialized</a:t>
            </a:r>
            <a:r>
              <a:rPr lang="it-IT" sz="1400" dirty="0">
                <a:solidFill>
                  <a:schemeClr val="accent6">
                    <a:lumMod val="75000"/>
                  </a:schemeClr>
                </a:solidFill>
                <a:latin typeface="Consolas"/>
                <a:cs typeface="Consolas"/>
              </a:rPr>
              <a:t> */</a:t>
            </a:r>
          </a:p>
          <a:p>
            <a:pPr marL="0" indent="0">
              <a:buNone/>
            </a:pPr>
            <a:r>
              <a:rPr lang="it-IT" sz="1400" dirty="0">
                <a:solidFill>
                  <a:schemeClr val="accent6">
                    <a:lumMod val="75000"/>
                  </a:schemeClr>
                </a:solidFill>
                <a:latin typeface="Consolas"/>
                <a:cs typeface="Consolas"/>
              </a:rPr>
              <a:t>		Car c = new Car();  </a:t>
            </a:r>
          </a:p>
          <a:p>
            <a:pPr marL="0" indent="0">
              <a:buNone/>
            </a:pPr>
            <a:r>
              <a:rPr lang="it-IT" sz="1400" dirty="0">
                <a:latin typeface="Consolas"/>
                <a:cs typeface="Consolas"/>
              </a:rPr>
              <a:t>	}</a:t>
            </a:r>
          </a:p>
          <a:p>
            <a:pPr marL="0" indent="0">
              <a:buNone/>
            </a:pPr>
            <a:r>
              <a:rPr lang="it-IT" sz="14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private String </a:t>
            </a:r>
            <a:r>
              <a:rPr lang="en-AU" sz="1400" dirty="0" err="1">
                <a:latin typeface="Consolas"/>
                <a:cs typeface="Consolas"/>
              </a:rPr>
              <a:t>color</a:t>
            </a:r>
            <a:r>
              <a:rPr lang="en-AU" sz="1400" dirty="0">
                <a:latin typeface="Consolas"/>
                <a:cs typeface="Consolas"/>
              </a:rPr>
              <a:t>;</a:t>
            </a:r>
          </a:p>
          <a:p>
            <a:pPr marL="0" indent="0">
              <a:buNone/>
            </a:pPr>
            <a:r>
              <a:rPr lang="en-AU" sz="1400" dirty="0">
                <a:solidFill>
                  <a:schemeClr val="accent6">
                    <a:lumMod val="75000"/>
                  </a:schemeClr>
                </a:solidFill>
                <a:latin typeface="Consolas"/>
                <a:cs typeface="Consolas"/>
              </a:rPr>
              <a:t>	/* Constructor */</a:t>
            </a:r>
          </a:p>
          <a:p>
            <a:pPr marL="0" indent="0">
              <a:buNone/>
            </a:pPr>
            <a:r>
              <a:rPr lang="en-AU" sz="1400" dirty="0">
                <a:solidFill>
                  <a:schemeClr val="accent6">
                    <a:lumMod val="75000"/>
                  </a:schemeClr>
                </a:solidFill>
                <a:latin typeface="Consolas"/>
                <a:cs typeface="Consolas"/>
              </a:rPr>
              <a:t>	public Car(String </a:t>
            </a:r>
            <a:r>
              <a:rPr lang="en-AU" sz="1400" dirty="0" err="1">
                <a:solidFill>
                  <a:schemeClr val="accent6">
                    <a:lumMod val="75000"/>
                  </a:schemeClr>
                </a:solidFill>
                <a:latin typeface="Consolas"/>
                <a:cs typeface="Consolas"/>
              </a:rPr>
              <a:t>color</a:t>
            </a:r>
            <a:r>
              <a:rPr lang="en-AU" sz="1400" dirty="0">
                <a:solidFill>
                  <a:schemeClr val="accent6">
                    <a:lumMod val="75000"/>
                  </a:schemeClr>
                </a:solidFill>
                <a:latin typeface="Consolas"/>
                <a:cs typeface="Consolas"/>
              </a:rPr>
              <a:t>) {</a:t>
            </a:r>
          </a:p>
          <a:p>
            <a:pPr marL="0" indent="0">
              <a:buNone/>
            </a:pPr>
            <a:r>
              <a:rPr lang="en-AU" sz="1400" dirty="0">
                <a:solidFill>
                  <a:schemeClr val="accent6">
                    <a:lumMod val="75000"/>
                  </a:schemeClr>
                </a:solidFill>
                <a:latin typeface="Consolas"/>
                <a:cs typeface="Consolas"/>
              </a:rPr>
              <a:t>		</a:t>
            </a:r>
            <a:r>
              <a:rPr lang="en-AU" sz="1400" dirty="0" err="1">
                <a:solidFill>
                  <a:schemeClr val="accent6">
                    <a:lumMod val="75000"/>
                  </a:schemeClr>
                </a:solidFill>
                <a:latin typeface="Consolas"/>
                <a:cs typeface="Consolas"/>
              </a:rPr>
              <a:t>this.color</a:t>
            </a:r>
            <a:r>
              <a:rPr lang="en-AU" sz="1400" dirty="0">
                <a:solidFill>
                  <a:schemeClr val="accent6">
                    <a:lumMod val="75000"/>
                  </a:schemeClr>
                </a:solidFill>
                <a:latin typeface="Consolas"/>
                <a:cs typeface="Consolas"/>
              </a:rPr>
              <a:t> = </a:t>
            </a:r>
            <a:r>
              <a:rPr lang="en-AU" sz="1400" dirty="0" err="1">
                <a:solidFill>
                  <a:schemeClr val="accent6">
                    <a:lumMod val="75000"/>
                  </a:schemeClr>
                </a:solidFill>
                <a:latin typeface="Consolas"/>
                <a:cs typeface="Consolas"/>
              </a:rPr>
              <a:t>color</a:t>
            </a:r>
            <a:r>
              <a:rPr lang="en-AU" sz="1400" dirty="0">
                <a:solidFill>
                  <a:schemeClr val="accent6">
                    <a:lumMod val="75000"/>
                  </a:schemeClr>
                </a:solidFill>
                <a:latin typeface="Consolas"/>
                <a:cs typeface="Consolas"/>
              </a:rPr>
              <a:t>;</a:t>
            </a:r>
          </a:p>
          <a:p>
            <a:pPr marL="0" indent="0">
              <a:buNone/>
            </a:pPr>
            <a:r>
              <a:rPr lang="en-AU" sz="1400" dirty="0">
                <a:solidFill>
                  <a:schemeClr val="accent6">
                    <a:lumMod val="75000"/>
                  </a:schemeClr>
                </a:solidFill>
                <a:latin typeface="Consolas"/>
                <a:cs typeface="Consolas"/>
              </a:rPr>
              <a:t>	}</a:t>
            </a:r>
          </a:p>
          <a:p>
            <a:pPr marL="0" indent="0">
              <a:buNone/>
            </a:pPr>
            <a:r>
              <a:rPr lang="en-AU" sz="1400" dirty="0">
                <a:latin typeface="Consolas"/>
                <a:cs typeface="Consolas"/>
              </a:rPr>
              <a:t>	public void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solidFill>
                  <a:schemeClr val="accent6">
                    <a:lumMod val="75000"/>
                  </a:schemeClr>
                </a:solidFill>
                <a:latin typeface="Consolas"/>
                <a:cs typeface="Consolas"/>
              </a:rPr>
              <a:t>		Car c = new Car();      /* </a:t>
            </a:r>
            <a:r>
              <a:rPr lang="it-IT" sz="1400" dirty="0" err="1">
                <a:solidFill>
                  <a:schemeClr val="accent6">
                    <a:lumMod val="75000"/>
                  </a:schemeClr>
                </a:solidFill>
                <a:latin typeface="Consolas"/>
                <a:cs typeface="Consolas"/>
              </a:rPr>
              <a:t>Error</a:t>
            </a:r>
            <a:r>
              <a:rPr lang="it-IT" sz="1400" dirty="0">
                <a:solidFill>
                  <a:schemeClr val="accent6">
                    <a:lumMod val="75000"/>
                  </a:schemeClr>
                </a:solidFill>
                <a:latin typeface="Consolas"/>
                <a:cs typeface="Consolas"/>
              </a:rPr>
              <a:t>! Default </a:t>
            </a:r>
            <a:r>
              <a:rPr lang="it-IT" sz="1400" dirty="0" err="1">
                <a:solidFill>
                  <a:schemeClr val="accent6">
                    <a:lumMod val="75000"/>
                  </a:schemeClr>
                </a:solidFill>
                <a:latin typeface="Consolas"/>
                <a:cs typeface="Consolas"/>
              </a:rPr>
              <a:t>Constructor</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missing</a:t>
            </a:r>
            <a:r>
              <a:rPr lang="it-IT" sz="1400" dirty="0">
                <a:solidFill>
                  <a:schemeClr val="accent6">
                    <a:lumMod val="75000"/>
                  </a:schemeClr>
                </a:solidFill>
                <a:latin typeface="Consolas"/>
                <a:cs typeface="Consolas"/>
              </a:rPr>
              <a:t>! */</a:t>
            </a:r>
            <a:endParaRPr lang="it-IT" sz="1400" dirty="0">
              <a:latin typeface="Consolas"/>
              <a:cs typeface="Consolas"/>
            </a:endParaRPr>
          </a:p>
          <a:p>
            <a:pPr marL="0" indent="0">
              <a:buNone/>
            </a:pPr>
            <a:r>
              <a:rPr lang="it-IT" sz="1400" dirty="0">
                <a:solidFill>
                  <a:schemeClr val="accent6">
                    <a:lumMod val="75000"/>
                  </a:schemeClr>
                </a:solidFill>
                <a:latin typeface="Consolas"/>
                <a:cs typeface="Consolas"/>
              </a:rPr>
              <a:t>		Car c = new Car(</a:t>
            </a:r>
            <a:r>
              <a:rPr lang="en-AU" sz="1400" dirty="0">
                <a:solidFill>
                  <a:schemeClr val="accent6">
                    <a:lumMod val="75000"/>
                  </a:schemeClr>
                </a:solidFill>
                <a:latin typeface="Consolas"/>
                <a:cs typeface="Consolas"/>
              </a:rPr>
              <a:t>“Red”); </a:t>
            </a:r>
            <a:r>
              <a:rPr lang="it-IT" sz="1400" dirty="0">
                <a:solidFill>
                  <a:schemeClr val="accent6">
                    <a:lumMod val="75000"/>
                  </a:schemeClr>
                </a:solidFill>
                <a:latin typeface="Consolas"/>
                <a:cs typeface="Consolas"/>
              </a:rPr>
              <a:t>/* Works with </a:t>
            </a:r>
            <a:r>
              <a:rPr lang="it-IT" sz="1400" dirty="0" err="1">
                <a:solidFill>
                  <a:schemeClr val="accent6">
                    <a:lumMod val="75000"/>
                  </a:schemeClr>
                </a:solidFill>
                <a:latin typeface="Consolas"/>
                <a:cs typeface="Consolas"/>
              </a:rPr>
              <a:t>defined</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constructor</a:t>
            </a:r>
            <a:r>
              <a:rPr lang="it-IT" sz="1400" dirty="0">
                <a:solidFill>
                  <a:schemeClr val="accent6">
                    <a:lumMod val="75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private String </a:t>
            </a:r>
            <a:r>
              <a:rPr lang="en-AU" sz="1400" dirty="0" err="1">
                <a:latin typeface="Consolas"/>
                <a:cs typeface="Consolas"/>
              </a:rPr>
              <a:t>color</a:t>
            </a:r>
            <a:r>
              <a:rPr lang="en-AU" sz="1400" dirty="0">
                <a:latin typeface="Consolas"/>
                <a:cs typeface="Consolas"/>
              </a:rPr>
              <a:t>;</a:t>
            </a:r>
          </a:p>
          <a:p>
            <a:pPr marL="0" indent="0">
              <a:buNone/>
            </a:pPr>
            <a:r>
              <a:rPr lang="en-AU" sz="1400" dirty="0">
                <a:solidFill>
                  <a:schemeClr val="accent6">
                    <a:lumMod val="75000"/>
                  </a:schemeClr>
                </a:solidFill>
                <a:latin typeface="Consolas"/>
                <a:cs typeface="Consolas"/>
              </a:rPr>
              <a:t>	public Car() {</a:t>
            </a:r>
          </a:p>
          <a:p>
            <a:pPr marL="0" indent="0">
              <a:buNone/>
            </a:pPr>
            <a:r>
              <a:rPr lang="en-AU" sz="1400" dirty="0">
                <a:solidFill>
                  <a:schemeClr val="accent6">
                    <a:lumMod val="75000"/>
                  </a:schemeClr>
                </a:solidFill>
                <a:latin typeface="Consolas"/>
                <a:cs typeface="Consolas"/>
              </a:rPr>
              <a:t>		</a:t>
            </a:r>
            <a:r>
              <a:rPr lang="en-AU" sz="1400" dirty="0" err="1">
                <a:solidFill>
                  <a:schemeClr val="accent6">
                    <a:lumMod val="75000"/>
                  </a:schemeClr>
                </a:solidFill>
                <a:latin typeface="Consolas"/>
                <a:cs typeface="Consolas"/>
              </a:rPr>
              <a:t>this.color</a:t>
            </a:r>
            <a:r>
              <a:rPr lang="en-AU" sz="1400" dirty="0">
                <a:solidFill>
                  <a:schemeClr val="accent6">
                    <a:lumMod val="75000"/>
                  </a:schemeClr>
                </a:solidFill>
                <a:latin typeface="Consolas"/>
                <a:cs typeface="Consolas"/>
              </a:rPr>
              <a:t> = “Red”;</a:t>
            </a:r>
          </a:p>
          <a:p>
            <a:pPr marL="0" indent="0">
              <a:buNone/>
            </a:pPr>
            <a:r>
              <a:rPr lang="en-AU" sz="1400" dirty="0">
                <a:solidFill>
                  <a:schemeClr val="accent6">
                    <a:lumMod val="75000"/>
                  </a:schemeClr>
                </a:solidFill>
                <a:latin typeface="Consolas"/>
                <a:cs typeface="Consolas"/>
              </a:rPr>
              <a:t>	}</a:t>
            </a:r>
          </a:p>
          <a:p>
            <a:pPr marL="0" indent="0">
              <a:buNone/>
            </a:pPr>
            <a:endParaRPr lang="en-AU" sz="1400" dirty="0">
              <a:solidFill>
                <a:schemeClr val="accent6">
                  <a:lumMod val="75000"/>
                </a:schemeClr>
              </a:solidFill>
              <a:latin typeface="Consolas"/>
              <a:cs typeface="Consolas"/>
            </a:endParaRPr>
          </a:p>
          <a:p>
            <a:pPr marL="0" indent="0">
              <a:buNone/>
            </a:pPr>
            <a:r>
              <a:rPr lang="en-AU" sz="1400" dirty="0">
                <a:solidFill>
                  <a:schemeClr val="accent6">
                    <a:lumMod val="75000"/>
                  </a:schemeClr>
                </a:solidFill>
                <a:latin typeface="Consolas"/>
                <a:cs typeface="Consolas"/>
              </a:rPr>
              <a:t>	public Car(String </a:t>
            </a:r>
            <a:r>
              <a:rPr lang="en-AU" sz="1400" dirty="0" err="1">
                <a:solidFill>
                  <a:schemeClr val="accent6">
                    <a:lumMod val="75000"/>
                  </a:schemeClr>
                </a:solidFill>
                <a:latin typeface="Consolas"/>
                <a:cs typeface="Consolas"/>
              </a:rPr>
              <a:t>color</a:t>
            </a:r>
            <a:r>
              <a:rPr lang="en-AU" sz="1400" dirty="0">
                <a:solidFill>
                  <a:schemeClr val="accent6">
                    <a:lumMod val="75000"/>
                  </a:schemeClr>
                </a:solidFill>
                <a:latin typeface="Consolas"/>
                <a:cs typeface="Consolas"/>
              </a:rPr>
              <a:t>) {</a:t>
            </a:r>
          </a:p>
          <a:p>
            <a:pPr marL="0" indent="0">
              <a:buNone/>
            </a:pPr>
            <a:r>
              <a:rPr lang="en-AU" sz="1400" dirty="0">
                <a:solidFill>
                  <a:schemeClr val="accent6">
                    <a:lumMod val="75000"/>
                  </a:schemeClr>
                </a:solidFill>
                <a:latin typeface="Consolas"/>
                <a:cs typeface="Consolas"/>
              </a:rPr>
              <a:t>		</a:t>
            </a:r>
            <a:r>
              <a:rPr lang="en-AU" sz="1400" dirty="0" err="1">
                <a:solidFill>
                  <a:schemeClr val="accent6">
                    <a:lumMod val="75000"/>
                  </a:schemeClr>
                </a:solidFill>
                <a:latin typeface="Consolas"/>
                <a:cs typeface="Consolas"/>
              </a:rPr>
              <a:t>this.color</a:t>
            </a:r>
            <a:r>
              <a:rPr lang="en-AU" sz="1400" dirty="0">
                <a:solidFill>
                  <a:schemeClr val="accent6">
                    <a:lumMod val="75000"/>
                  </a:schemeClr>
                </a:solidFill>
                <a:latin typeface="Consolas"/>
                <a:cs typeface="Consolas"/>
              </a:rPr>
              <a:t> = </a:t>
            </a:r>
            <a:r>
              <a:rPr lang="en-AU" sz="1400" dirty="0" err="1">
                <a:solidFill>
                  <a:schemeClr val="accent6">
                    <a:lumMod val="75000"/>
                  </a:schemeClr>
                </a:solidFill>
                <a:latin typeface="Consolas"/>
                <a:cs typeface="Consolas"/>
              </a:rPr>
              <a:t>color</a:t>
            </a:r>
            <a:r>
              <a:rPr lang="en-AU" sz="1400" dirty="0">
                <a:solidFill>
                  <a:schemeClr val="accent6">
                    <a:lumMod val="75000"/>
                  </a:schemeClr>
                </a:solidFill>
                <a:latin typeface="Consolas"/>
                <a:cs typeface="Consolas"/>
              </a:rPr>
              <a:t>;</a:t>
            </a:r>
          </a:p>
          <a:p>
            <a:pPr marL="0" indent="0">
              <a:buNone/>
            </a:pPr>
            <a:r>
              <a:rPr lang="en-AU" sz="1400" dirty="0">
                <a:solidFill>
                  <a:schemeClr val="accent6">
                    <a:lumMod val="75000"/>
                  </a:schemeClr>
                </a:solidFill>
                <a:latin typeface="Consolas"/>
                <a:cs typeface="Consolas"/>
              </a:rPr>
              <a:t>	}</a:t>
            </a:r>
          </a:p>
          <a:p>
            <a:pPr marL="0" indent="0">
              <a:buNone/>
            </a:pPr>
            <a:r>
              <a:rPr lang="en-AU" sz="1400" dirty="0">
                <a:solidFill>
                  <a:schemeClr val="accent6">
                    <a:lumMod val="75000"/>
                  </a:schemeClr>
                </a:solidFill>
                <a:latin typeface="Consolas"/>
                <a:cs typeface="Consolas"/>
              </a:rPr>
              <a:t>	. .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solidFill>
                  <a:schemeClr val="accent6">
                    <a:lumMod val="75000"/>
                  </a:schemeClr>
                </a:solidFill>
                <a:latin typeface="Consolas"/>
                <a:cs typeface="Consolas"/>
              </a:rPr>
              <a:t>		Car c = new Car();      /* Works with </a:t>
            </a:r>
            <a:r>
              <a:rPr lang="it-IT" sz="1400" dirty="0" err="1">
                <a:solidFill>
                  <a:schemeClr val="accent6">
                    <a:lumMod val="75000"/>
                  </a:schemeClr>
                </a:solidFill>
                <a:latin typeface="Consolas"/>
                <a:cs typeface="Consolas"/>
              </a:rPr>
              <a:t>defined</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constructor</a:t>
            </a:r>
            <a:r>
              <a:rPr lang="it-IT" sz="1400" dirty="0">
                <a:solidFill>
                  <a:schemeClr val="accent6">
                    <a:lumMod val="75000"/>
                  </a:schemeClr>
                </a:solidFill>
                <a:latin typeface="Consolas"/>
                <a:cs typeface="Consolas"/>
              </a:rPr>
              <a:t>! */</a:t>
            </a:r>
          </a:p>
          <a:p>
            <a:pPr marL="0" indent="0">
              <a:buNone/>
            </a:pPr>
            <a:r>
              <a:rPr lang="it-IT" sz="1400" dirty="0">
                <a:solidFill>
                  <a:schemeClr val="accent6">
                    <a:lumMod val="75000"/>
                  </a:schemeClr>
                </a:solidFill>
                <a:latin typeface="Consolas"/>
                <a:cs typeface="Consolas"/>
              </a:rPr>
              <a:t>		Car c = new Car(</a:t>
            </a:r>
            <a:r>
              <a:rPr lang="en-AU" sz="1400" dirty="0">
                <a:solidFill>
                  <a:schemeClr val="accent6">
                    <a:lumMod val="75000"/>
                  </a:schemeClr>
                </a:solidFill>
                <a:latin typeface="Consolas"/>
                <a:cs typeface="Consolas"/>
              </a:rPr>
              <a:t>“Red”); </a:t>
            </a:r>
            <a:r>
              <a:rPr lang="it-IT" sz="1400" dirty="0">
                <a:solidFill>
                  <a:schemeClr val="accent6">
                    <a:lumMod val="75000"/>
                  </a:schemeClr>
                </a:solidFill>
                <a:latin typeface="Consolas"/>
                <a:cs typeface="Consolas"/>
              </a:rPr>
              <a:t>/* Works with </a:t>
            </a:r>
            <a:r>
              <a:rPr lang="it-IT" sz="1400" dirty="0" err="1">
                <a:solidFill>
                  <a:schemeClr val="accent6">
                    <a:lumMod val="75000"/>
                  </a:schemeClr>
                </a:solidFill>
                <a:latin typeface="Consolas"/>
                <a:cs typeface="Consolas"/>
              </a:rPr>
              <a:t>defined</a:t>
            </a:r>
            <a:r>
              <a:rPr lang="it-IT" sz="1400" dirty="0">
                <a:solidFill>
                  <a:schemeClr val="accent6">
                    <a:lumMod val="75000"/>
                  </a:schemeClr>
                </a:solidFill>
                <a:latin typeface="Consolas"/>
                <a:cs typeface="Consolas"/>
              </a:rPr>
              <a:t> </a:t>
            </a:r>
            <a:r>
              <a:rPr lang="it-IT" sz="1400" dirty="0" err="1">
                <a:solidFill>
                  <a:schemeClr val="accent6">
                    <a:lumMod val="75000"/>
                  </a:schemeClr>
                </a:solidFill>
                <a:latin typeface="Consolas"/>
                <a:cs typeface="Consolas"/>
              </a:rPr>
              <a:t>constructor</a:t>
            </a:r>
            <a:r>
              <a:rPr lang="it-IT" sz="1400" dirty="0">
                <a:solidFill>
                  <a:schemeClr val="accent6">
                    <a:lumMod val="75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Project Modularization</a:t>
            </a:r>
            <a:endParaRPr lang="it-IT" dirty="0"/>
          </a:p>
        </p:txBody>
      </p:sp>
    </p:spTree>
    <p:extLst>
      <p:ext uri="{BB962C8B-B14F-4D97-AF65-F5344CB8AC3E}">
        <p14:creationId xmlns:p14="http://schemas.microsoft.com/office/powerpoint/2010/main" val="65535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sz="half" idx="1"/>
          </p:nvPr>
        </p:nvSpPr>
        <p:spPr/>
        <p:txBody>
          <a:bodyPr>
            <a:noAutofit/>
          </a:bodyPr>
          <a:lstStyle/>
          <a:p>
            <a:r>
              <a:rPr lang="en-US" sz="2200" dirty="0"/>
              <a:t>It can be useful in methods to distinguish between </a:t>
            </a:r>
            <a:r>
              <a:rPr lang="en-US" sz="2200" dirty="0">
                <a:solidFill>
                  <a:schemeClr val="accent6">
                    <a:lumMod val="75000"/>
                  </a:schemeClr>
                </a:solidFill>
              </a:rPr>
              <a:t>instance variables </a:t>
            </a:r>
            <a:r>
              <a:rPr lang="en-US" sz="2200" dirty="0"/>
              <a:t>and </a:t>
            </a:r>
            <a:r>
              <a:rPr lang="en-US" sz="2200" dirty="0">
                <a:solidFill>
                  <a:schemeClr val="accent6">
                    <a:lumMod val="75000"/>
                  </a:schemeClr>
                </a:solidFill>
              </a:rPr>
              <a:t>local variables </a:t>
            </a:r>
            <a:r>
              <a:rPr lang="en-US" sz="2200" dirty="0"/>
              <a:t>(</a:t>
            </a:r>
            <a:r>
              <a:rPr lang="en-US" sz="2200" dirty="0">
                <a:solidFill>
                  <a:schemeClr val="accent6">
                    <a:lumMod val="75000"/>
                  </a:schemeClr>
                </a:solidFill>
              </a:rPr>
              <a:t>this </a:t>
            </a:r>
            <a:r>
              <a:rPr lang="en-US" sz="2200" dirty="0"/>
              <a:t>represents a reference to the current object)</a:t>
            </a:r>
          </a:p>
          <a:p>
            <a:r>
              <a:rPr lang="en-US" sz="2200" dirty="0" err="1">
                <a:solidFill>
                  <a:schemeClr val="accent6">
                    <a:lumMod val="75000"/>
                  </a:schemeClr>
                </a:solidFill>
              </a:rPr>
              <a:t>this.variable</a:t>
            </a:r>
            <a:r>
              <a:rPr lang="en-US" sz="2200" dirty="0">
                <a:solidFill>
                  <a:schemeClr val="accent6">
                    <a:lumMod val="75000"/>
                  </a:schemeClr>
                </a:solidFill>
              </a:rPr>
              <a:t> </a:t>
            </a:r>
            <a:r>
              <a:rPr lang="en-US" sz="2200" dirty="0"/>
              <a:t>refers to an instance variable encapsulated within the current object </a:t>
            </a:r>
          </a:p>
          <a:p>
            <a:r>
              <a:rPr lang="en-US" sz="2200" dirty="0">
                <a:solidFill>
                  <a:schemeClr val="accent6">
                    <a:lumMod val="75000"/>
                  </a:schemeClr>
                </a:solidFill>
              </a:rPr>
              <a:t>this</a:t>
            </a:r>
            <a:r>
              <a:rPr lang="en-US" sz="2200" dirty="0"/>
              <a:t> is not required if there are no ambiguities</a:t>
            </a:r>
            <a:endParaRPr lang="en-US" sz="2200" dirty="0">
              <a:latin typeface="Courier"/>
              <a:cs typeface="Courier"/>
            </a:endParaRPr>
          </a:p>
          <a:p>
            <a:pPr marL="0" indent="0">
              <a:buNone/>
            </a:pPr>
            <a:endParaRPr lang="en-US" sz="2200" dirty="0"/>
          </a:p>
        </p:txBody>
      </p:sp>
      <p:sp>
        <p:nvSpPr>
          <p:cNvPr id="5" name="Content Placeholder 4">
            <a:extLst>
              <a:ext uri="{FF2B5EF4-FFF2-40B4-BE49-F238E27FC236}">
                <a16:creationId xmlns:a16="http://schemas.microsoft.com/office/drawing/2014/main" id="{A1A5C668-2560-6205-B9CE-72D07D581633}"/>
              </a:ext>
            </a:extLst>
          </p:cNvPr>
          <p:cNvSpPr>
            <a:spLocks noGrp="1"/>
          </p:cNvSpPr>
          <p:nvPr>
            <p:ph sz="half" idx="2"/>
          </p:nvPr>
        </p:nvSpPr>
        <p:spPr/>
        <p:txBody>
          <a:bodyPr>
            <a:normAutofit fontScale="55000" lnSpcReduction="20000"/>
          </a:bodyPr>
          <a:lstStyle/>
          <a:p>
            <a:pPr marL="0" indent="0">
              <a:buNone/>
            </a:pPr>
            <a:r>
              <a:rPr lang="en-US" sz="2800" dirty="0">
                <a:latin typeface="Consolas"/>
                <a:cs typeface="Consolas"/>
              </a:rPr>
              <a:t>/* Example with two constructors */</a:t>
            </a:r>
          </a:p>
          <a:p>
            <a:pPr marL="0" indent="0">
              <a:buNone/>
            </a:pPr>
            <a:r>
              <a:rPr lang="en-US" sz="2800" dirty="0">
                <a:latin typeface="Consolas"/>
                <a:cs typeface="Consolas"/>
              </a:rPr>
              <a:t>public class Car {</a:t>
            </a:r>
          </a:p>
          <a:p>
            <a:pPr marL="0" indent="0">
              <a:buNone/>
            </a:pPr>
            <a:r>
              <a:rPr lang="en-US" sz="2800" dirty="0">
                <a:latin typeface="Consolas"/>
                <a:cs typeface="Consolas"/>
              </a:rPr>
              <a:t>	String brand;</a:t>
            </a:r>
          </a:p>
          <a:p>
            <a:pPr marL="0" indent="0">
              <a:buNone/>
            </a:pPr>
            <a:r>
              <a:rPr lang="en-US" sz="2800" dirty="0">
                <a:latin typeface="Consolas"/>
                <a:cs typeface="Consolas"/>
              </a:rPr>
              <a:t>	String color;</a:t>
            </a:r>
          </a:p>
          <a:p>
            <a:pPr marL="0" indent="0">
              <a:buNone/>
            </a:pPr>
            <a:endParaRPr lang="en-US" sz="2800" dirty="0">
              <a:latin typeface="Consolas"/>
              <a:cs typeface="Consolas"/>
            </a:endParaRPr>
          </a:p>
          <a:p>
            <a:pPr marL="0" indent="0">
              <a:buNone/>
            </a:pPr>
            <a:r>
              <a:rPr lang="en-US" sz="2800" dirty="0">
                <a:latin typeface="Consolas"/>
                <a:cs typeface="Consolas"/>
              </a:rPr>
              <a:t>	public Car() {</a:t>
            </a:r>
          </a:p>
          <a:p>
            <a:pPr marL="0" indent="0">
              <a:buNone/>
            </a:pPr>
            <a:r>
              <a:rPr lang="en-US" dirty="0">
                <a:latin typeface="Consolas"/>
                <a:cs typeface="Consolas"/>
              </a:rPr>
              <a:t>		</a:t>
            </a:r>
            <a:r>
              <a:rPr lang="en-US" sz="2800" dirty="0">
                <a:latin typeface="Consolas"/>
                <a:cs typeface="Consolas"/>
              </a:rPr>
              <a:t>brand = "Opel";</a:t>
            </a:r>
          </a:p>
          <a:p>
            <a:pPr marL="0" indent="0">
              <a:buNone/>
            </a:pPr>
            <a:r>
              <a:rPr lang="en-US" sz="2800" dirty="0">
                <a:latin typeface="Consolas"/>
                <a:cs typeface="Consolas"/>
              </a:rPr>
              <a:t>    		color = "Astra";</a:t>
            </a:r>
          </a:p>
          <a:p>
            <a:pPr marL="0" indent="0">
              <a:buNone/>
            </a:pPr>
            <a:r>
              <a:rPr lang="en-US" sz="2800" dirty="0">
                <a:latin typeface="Consolas"/>
                <a:cs typeface="Consolas"/>
              </a:rPr>
              <a:t>  	}</a:t>
            </a:r>
          </a:p>
          <a:p>
            <a:pPr marL="0" indent="0">
              <a:buNone/>
            </a:pPr>
            <a:endParaRPr lang="en-US" sz="2800" dirty="0">
              <a:latin typeface="Consolas"/>
              <a:cs typeface="Consolas"/>
            </a:endParaRPr>
          </a:p>
          <a:p>
            <a:pPr marL="0" indent="0">
              <a:buNone/>
            </a:pPr>
            <a:r>
              <a:rPr lang="en-US" sz="2800" dirty="0">
                <a:latin typeface="Consolas"/>
                <a:cs typeface="Consolas"/>
              </a:rPr>
              <a:t>  	public Car(String brand, String color) {</a:t>
            </a:r>
          </a:p>
          <a:p>
            <a:pPr marL="0" indent="0">
              <a:buNone/>
            </a:pPr>
            <a:r>
              <a:rPr lang="en-US" sz="2800" dirty="0">
                <a:solidFill>
                  <a:schemeClr val="accent6">
                    <a:lumMod val="75000"/>
                  </a:schemeClr>
                </a:solidFill>
                <a:latin typeface="Consolas"/>
                <a:cs typeface="Consolas"/>
              </a:rPr>
              <a:t>		</a:t>
            </a:r>
            <a:r>
              <a:rPr lang="en-US" sz="2800" dirty="0" err="1">
                <a:solidFill>
                  <a:schemeClr val="accent6">
                    <a:lumMod val="75000"/>
                  </a:schemeClr>
                </a:solidFill>
                <a:latin typeface="Consolas"/>
                <a:cs typeface="Consolas"/>
              </a:rPr>
              <a:t>this</a:t>
            </a:r>
            <a:r>
              <a:rPr lang="en-US" sz="2800" dirty="0" err="1">
                <a:latin typeface="Consolas"/>
                <a:cs typeface="Consolas"/>
              </a:rPr>
              <a:t>.brand</a:t>
            </a:r>
            <a:r>
              <a:rPr lang="en-US" sz="2800" dirty="0">
                <a:latin typeface="Consolas"/>
                <a:cs typeface="Consolas"/>
              </a:rPr>
              <a:t> = brand;</a:t>
            </a:r>
          </a:p>
          <a:p>
            <a:pPr marL="0" indent="0">
              <a:buNone/>
            </a:pPr>
            <a:r>
              <a:rPr lang="en-US" dirty="0">
                <a:solidFill>
                  <a:schemeClr val="accent6">
                    <a:lumMod val="75000"/>
                  </a:schemeClr>
                </a:solidFill>
                <a:latin typeface="Consolas"/>
                <a:cs typeface="Consolas"/>
              </a:rPr>
              <a:t>		</a:t>
            </a:r>
            <a:r>
              <a:rPr lang="en-US" sz="2800" dirty="0" err="1">
                <a:solidFill>
                  <a:schemeClr val="accent6">
                    <a:lumMod val="75000"/>
                  </a:schemeClr>
                </a:solidFill>
                <a:latin typeface="Consolas"/>
                <a:cs typeface="Consolas"/>
              </a:rPr>
              <a:t>this</a:t>
            </a:r>
            <a:r>
              <a:rPr lang="en-US" sz="2800" dirty="0" err="1">
                <a:latin typeface="Consolas"/>
                <a:cs typeface="Consolas"/>
              </a:rPr>
              <a:t>.color</a:t>
            </a:r>
            <a:r>
              <a:rPr lang="en-US" sz="2800" dirty="0">
                <a:latin typeface="Consolas"/>
                <a:cs typeface="Consolas"/>
              </a:rPr>
              <a:t> = color;</a:t>
            </a:r>
          </a:p>
          <a:p>
            <a:pPr marL="0" indent="0">
              <a:buNone/>
            </a:pPr>
            <a:r>
              <a:rPr lang="en-US" sz="2800" dirty="0">
                <a:latin typeface="Consolas"/>
                <a:cs typeface="Consolas"/>
              </a:rPr>
              <a:t>  	}</a:t>
            </a:r>
          </a:p>
          <a:p>
            <a:pPr marL="0" indent="0">
              <a:buNone/>
            </a:pPr>
            <a:r>
              <a:rPr lang="en-US" sz="2800" dirty="0">
                <a:latin typeface="Consolas"/>
                <a:cs typeface="Consolas"/>
              </a:rPr>
              <a:t>  	. . .</a:t>
            </a:r>
          </a:p>
          <a:p>
            <a:pPr marL="0" indent="0">
              <a:buNone/>
            </a:pPr>
            <a:r>
              <a:rPr lang="en-US" sz="2800" dirty="0">
                <a:latin typeface="Consolas"/>
                <a:cs typeface="Consolas"/>
              </a:rPr>
              <a:t>}</a:t>
            </a:r>
          </a:p>
          <a:p>
            <a:pPr marL="0" indent="0">
              <a:buNone/>
            </a:pPr>
            <a:endParaRPr lang="en-IT" sz="2800" dirty="0"/>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needed.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21</a:t>
            </a:fld>
            <a:endParaRPr lang="it-IT" dirty="0"/>
          </a:p>
        </p:txBody>
      </p:sp>
      <p:sp>
        <p:nvSpPr>
          <p:cNvPr id="7" name="Content Placeholder 6">
            <a:extLst>
              <a:ext uri="{FF2B5EF4-FFF2-40B4-BE49-F238E27FC236}">
                <a16:creationId xmlns:a16="http://schemas.microsoft.com/office/drawing/2014/main" id="{51B77D40-5EEE-53B0-B63F-ED65A3C78618}"/>
              </a:ext>
            </a:extLst>
          </p:cNvPr>
          <p:cNvSpPr>
            <a:spLocks noGrp="1"/>
          </p:cNvSpPr>
          <p:nvPr>
            <p:ph sz="half" idx="2"/>
          </p:nvPr>
        </p:nvSpPr>
        <p:spPr/>
        <p:txBody>
          <a:bodyPr>
            <a:normAutofit/>
          </a:bodyPr>
          <a:lstStyle/>
          <a:p>
            <a:pPr marL="0" indent="0">
              <a:buNone/>
            </a:pPr>
            <a:r>
              <a:rPr lang="en-US" sz="1600" dirty="0">
                <a:latin typeface="Consolas"/>
                <a:cs typeface="Consolas"/>
              </a:rPr>
              <a:t>class Car { </a:t>
            </a:r>
          </a:p>
          <a:p>
            <a:pPr marL="0" indent="0">
              <a:buNone/>
            </a:pPr>
            <a:r>
              <a:rPr lang="en-US" sz="1600" dirty="0">
                <a:latin typeface="Consolas"/>
                <a:cs typeface="Consolas"/>
              </a:rPr>
              <a:t>  String </a:t>
            </a:r>
            <a:r>
              <a:rPr lang="en-US" sz="1600" dirty="0" err="1">
                <a:solidFill>
                  <a:schemeClr val="accent6">
                    <a:lumMod val="75000"/>
                  </a:schemeClr>
                </a:solidFill>
                <a:latin typeface="Consolas"/>
                <a:cs typeface="Consolas"/>
              </a:rPr>
              <a:t>licence</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String </a:t>
            </a:r>
            <a:r>
              <a:rPr lang="en-US" sz="1600" dirty="0" err="1">
                <a:solidFill>
                  <a:schemeClr val="accent6">
                    <a:lumMod val="75000"/>
                  </a:schemeClr>
                </a:solidFill>
                <a:latin typeface="Consolas"/>
                <a:cs typeface="Consolas"/>
              </a:rPr>
              <a:t>getLicence</a:t>
            </a:r>
            <a:r>
              <a:rPr lang="en-US" sz="1600" dirty="0">
                <a:latin typeface="Consolas"/>
                <a:cs typeface="Consolas"/>
              </a:rPr>
              <a:t>() {</a:t>
            </a:r>
          </a:p>
          <a:p>
            <a:pPr marL="0" indent="0">
              <a:buNone/>
            </a:pPr>
            <a:r>
              <a:rPr lang="en-US" sz="1600" dirty="0">
                <a:latin typeface="Consolas"/>
                <a:cs typeface="Consolas"/>
              </a:rPr>
              <a:t>    return </a:t>
            </a:r>
            <a:r>
              <a:rPr lang="en-US" sz="1600" dirty="0" err="1">
                <a:latin typeface="Consolas"/>
                <a:cs typeface="Consolas"/>
              </a:rPr>
              <a:t>licence</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chemeClr val="accent6">
                    <a:lumMod val="75000"/>
                  </a:schemeClr>
                </a:solidFill>
                <a:latin typeface="Consolas"/>
                <a:cs typeface="Consolas"/>
              </a:rPr>
              <a:t>setLicence</a:t>
            </a:r>
            <a:r>
              <a:rPr lang="en-US" sz="1600" dirty="0">
                <a:latin typeface="Consolas"/>
                <a:cs typeface="Consolas"/>
              </a:rPr>
              <a:t>(String </a:t>
            </a:r>
            <a:r>
              <a:rPr lang="en-US" sz="1600" dirty="0" err="1">
                <a:latin typeface="Consolas"/>
                <a:cs typeface="Consolas"/>
              </a:rPr>
              <a:t>licence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this.licence</a:t>
            </a:r>
            <a:r>
              <a:rPr lang="en-US" sz="1600" dirty="0">
                <a:latin typeface="Consolas"/>
                <a:cs typeface="Consolas"/>
              </a:rPr>
              <a:t> = </a:t>
            </a:r>
            <a:r>
              <a:rPr lang="en-US" sz="1600" dirty="0" err="1">
                <a:latin typeface="Consolas"/>
                <a:cs typeface="Consolas"/>
              </a:rPr>
              <a:t>licence</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endParaRPr lang="en-IT" sz="1600" dirty="0"/>
          </a:p>
        </p:txBody>
      </p:sp>
    </p:spTree>
    <p:extLst>
      <p:ext uri="{BB962C8B-B14F-4D97-AF65-F5344CB8AC3E}">
        <p14:creationId xmlns:p14="http://schemas.microsoft.com/office/powerpoint/2010/main" val="2802160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8410-982C-D9BE-DF68-A265EFBCD237}"/>
              </a:ext>
            </a:extLst>
          </p:cNvPr>
          <p:cNvSpPr>
            <a:spLocks noGrp="1"/>
          </p:cNvSpPr>
          <p:nvPr>
            <p:ph type="title"/>
          </p:nvPr>
        </p:nvSpPr>
        <p:spPr/>
        <p:txBody>
          <a:bodyPr/>
          <a:lstStyle/>
          <a:p>
            <a:r>
              <a:rPr lang="en-US" dirty="0"/>
              <a:t>Getters and Setters</a:t>
            </a:r>
            <a:endParaRPr lang="en-IT" dirty="0"/>
          </a:p>
        </p:txBody>
      </p:sp>
      <p:sp>
        <p:nvSpPr>
          <p:cNvPr id="3" name="Content Placeholder 2">
            <a:extLst>
              <a:ext uri="{FF2B5EF4-FFF2-40B4-BE49-F238E27FC236}">
                <a16:creationId xmlns:a16="http://schemas.microsoft.com/office/drawing/2014/main" id="{D19078AA-B33D-AF4F-E675-4A552DA56EE8}"/>
              </a:ext>
            </a:extLst>
          </p:cNvPr>
          <p:cNvSpPr>
            <a:spLocks noGrp="1"/>
          </p:cNvSpPr>
          <p:nvPr>
            <p:ph idx="1"/>
          </p:nvPr>
        </p:nvSpPr>
        <p:spPr/>
        <p:txBody>
          <a:bodyPr>
            <a:normAutofit fontScale="55000" lnSpcReduction="20000"/>
          </a:bodyPr>
          <a:lstStyle/>
          <a:p>
            <a:pPr marL="0" indent="0">
              <a:buNone/>
            </a:pPr>
            <a:r>
              <a:rPr lang="en-US" sz="3200" dirty="0">
                <a:latin typeface="Consolas"/>
                <a:cs typeface="Consolas"/>
              </a:rPr>
              <a:t>class Car { </a:t>
            </a:r>
          </a:p>
          <a:p>
            <a:pPr marL="0" indent="0">
              <a:buNone/>
            </a:pPr>
            <a:r>
              <a:rPr lang="en-US" sz="3200" dirty="0">
                <a:latin typeface="Consolas"/>
                <a:cs typeface="Consolas"/>
              </a:rPr>
              <a:t>  	String </a:t>
            </a:r>
            <a:r>
              <a:rPr lang="en-US" sz="3200" dirty="0" err="1">
                <a:solidFill>
                  <a:schemeClr val="accent6">
                    <a:lumMod val="75000"/>
                  </a:schemeClr>
                </a:solidFill>
                <a:latin typeface="Consolas"/>
                <a:cs typeface="Consolas"/>
              </a:rPr>
              <a:t>licence</a:t>
            </a:r>
            <a:r>
              <a:rPr lang="en-US" sz="3200" dirty="0">
                <a:latin typeface="Consolas"/>
                <a:cs typeface="Consolas"/>
              </a:rPr>
              <a:t>; </a:t>
            </a:r>
          </a:p>
          <a:p>
            <a:pPr marL="0" indent="0">
              <a:buNone/>
            </a:pPr>
            <a:r>
              <a:rPr lang="en-US" sz="3200" dirty="0">
                <a:latin typeface="Consolas"/>
                <a:cs typeface="Consolas"/>
              </a:rPr>
              <a:t>  	... </a:t>
            </a:r>
          </a:p>
          <a:p>
            <a:pPr marL="0" indent="0">
              <a:buNone/>
            </a:pPr>
            <a:r>
              <a:rPr lang="en-US" sz="3200" dirty="0">
                <a:latin typeface="Consolas"/>
                <a:cs typeface="Consolas"/>
              </a:rPr>
              <a:t>  </a:t>
            </a:r>
          </a:p>
          <a:p>
            <a:pPr marL="0" indent="0">
              <a:buNone/>
            </a:pPr>
            <a:r>
              <a:rPr lang="en-US" sz="3200" dirty="0">
                <a:latin typeface="Consolas"/>
                <a:cs typeface="Consolas"/>
              </a:rPr>
              <a:t>	public String </a:t>
            </a:r>
            <a:r>
              <a:rPr lang="en-US" sz="3200" dirty="0" err="1">
                <a:solidFill>
                  <a:schemeClr val="accent6">
                    <a:lumMod val="75000"/>
                  </a:schemeClr>
                </a:solidFill>
                <a:latin typeface="Consolas"/>
                <a:cs typeface="Consolas"/>
              </a:rPr>
              <a:t>getLicence</a:t>
            </a:r>
            <a:r>
              <a:rPr lang="en-US" sz="3200" dirty="0">
                <a:latin typeface="Consolas"/>
                <a:cs typeface="Consolas"/>
              </a:rPr>
              <a:t>() {</a:t>
            </a:r>
          </a:p>
          <a:p>
            <a:pPr marL="0" indent="0">
              <a:buNone/>
            </a:pPr>
            <a:r>
              <a:rPr lang="en-US" sz="3200" dirty="0">
                <a:latin typeface="Consolas"/>
                <a:cs typeface="Consolas"/>
              </a:rPr>
              <a:t>		return </a:t>
            </a:r>
            <a:r>
              <a:rPr lang="en-US" sz="3200" dirty="0" err="1">
                <a:latin typeface="Consolas"/>
                <a:cs typeface="Consolas"/>
              </a:rPr>
              <a:t>licence</a:t>
            </a:r>
            <a:r>
              <a:rPr lang="en-US" sz="3200" dirty="0">
                <a:latin typeface="Consolas"/>
                <a:cs typeface="Consolas"/>
              </a:rPr>
              <a:t>;</a:t>
            </a:r>
          </a:p>
          <a:p>
            <a:pPr marL="0" indent="0">
              <a:buNone/>
            </a:pPr>
            <a:r>
              <a:rPr lang="en-US" dirty="0">
                <a:latin typeface="Consolas"/>
                <a:cs typeface="Consolas"/>
              </a:rPr>
              <a:t>	</a:t>
            </a:r>
            <a:r>
              <a:rPr lang="en-US" sz="3200" dirty="0">
                <a:latin typeface="Consolas"/>
                <a:cs typeface="Consolas"/>
              </a:rPr>
              <a:t>}</a:t>
            </a:r>
          </a:p>
          <a:p>
            <a:pPr marL="0" indent="0">
              <a:buNone/>
            </a:pPr>
            <a:endParaRPr lang="en-US" sz="3200" dirty="0">
              <a:latin typeface="Consolas"/>
              <a:cs typeface="Consolas"/>
            </a:endParaRPr>
          </a:p>
          <a:p>
            <a:pPr marL="0" indent="0">
              <a:buNone/>
            </a:pPr>
            <a:r>
              <a:rPr lang="en-US" sz="3200" dirty="0">
                <a:latin typeface="Consolas"/>
                <a:cs typeface="Consolas"/>
              </a:rPr>
              <a:t>  	public void </a:t>
            </a:r>
            <a:r>
              <a:rPr lang="en-US" sz="3200" dirty="0" err="1">
                <a:solidFill>
                  <a:schemeClr val="accent6">
                    <a:lumMod val="75000"/>
                  </a:schemeClr>
                </a:solidFill>
                <a:latin typeface="Consolas"/>
                <a:cs typeface="Consolas"/>
              </a:rPr>
              <a:t>setLicence</a:t>
            </a:r>
            <a:r>
              <a:rPr lang="en-US" sz="3200" dirty="0">
                <a:latin typeface="Consolas"/>
                <a:cs typeface="Consolas"/>
              </a:rPr>
              <a:t>(String </a:t>
            </a:r>
            <a:r>
              <a:rPr lang="en-US" sz="3200" dirty="0" err="1">
                <a:latin typeface="Consolas"/>
                <a:cs typeface="Consolas"/>
              </a:rPr>
              <a:t>licence</a:t>
            </a:r>
            <a:r>
              <a:rPr lang="en-US" sz="3200" dirty="0">
                <a:latin typeface="Consolas"/>
                <a:cs typeface="Consolas"/>
              </a:rPr>
              <a:t>) {</a:t>
            </a:r>
          </a:p>
          <a:p>
            <a:pPr marL="0" indent="0">
              <a:buNone/>
            </a:pPr>
            <a:r>
              <a:rPr lang="en-US" sz="3200" dirty="0">
                <a:latin typeface="Consolas"/>
                <a:cs typeface="Consolas"/>
              </a:rPr>
              <a:t> 		if (</a:t>
            </a:r>
            <a:r>
              <a:rPr lang="en-US" sz="3200" dirty="0" err="1">
                <a:latin typeface="Consolas"/>
                <a:cs typeface="Consolas"/>
              </a:rPr>
              <a:t>licence.length</a:t>
            </a:r>
            <a:r>
              <a:rPr lang="en-US" sz="3200" dirty="0">
                <a:latin typeface="Consolas"/>
                <a:cs typeface="Consolas"/>
              </a:rPr>
              <a:t>() != 7) {</a:t>
            </a:r>
          </a:p>
          <a:p>
            <a:pPr marL="0" indent="0">
              <a:buNone/>
            </a:pPr>
            <a:r>
              <a:rPr lang="en-US" sz="3200" dirty="0">
                <a:latin typeface="Consolas"/>
                <a:cs typeface="Consolas"/>
              </a:rPr>
              <a:t>      		throw new </a:t>
            </a:r>
            <a:r>
              <a:rPr lang="en-US" sz="3200" dirty="0" err="1">
                <a:latin typeface="Consolas"/>
                <a:cs typeface="Consolas"/>
              </a:rPr>
              <a:t>IllegalArgumentException</a:t>
            </a:r>
            <a:r>
              <a:rPr lang="en-US" sz="3200" dirty="0">
                <a:latin typeface="Consolas"/>
                <a:cs typeface="Consolas"/>
              </a:rPr>
              <a:t>("Length != 7");</a:t>
            </a:r>
          </a:p>
          <a:p>
            <a:pPr marL="0" indent="0">
              <a:buNone/>
            </a:pPr>
            <a:r>
              <a:rPr lang="en-US" sz="3200" dirty="0">
                <a:latin typeface="Consolas"/>
                <a:cs typeface="Consolas"/>
              </a:rPr>
              <a:t>		}</a:t>
            </a:r>
          </a:p>
          <a:p>
            <a:pPr marL="0" indent="0">
              <a:buNone/>
            </a:pPr>
            <a:r>
              <a:rPr lang="en-US" sz="3200" dirty="0">
                <a:latin typeface="Consolas"/>
                <a:cs typeface="Consolas"/>
              </a:rPr>
              <a:t>		</a:t>
            </a:r>
            <a:r>
              <a:rPr lang="en-US" sz="3200" dirty="0" err="1">
                <a:latin typeface="Consolas"/>
                <a:cs typeface="Consolas"/>
              </a:rPr>
              <a:t>this.licence</a:t>
            </a:r>
            <a:r>
              <a:rPr lang="en-US" sz="3200" dirty="0">
                <a:latin typeface="Consolas"/>
                <a:cs typeface="Consolas"/>
              </a:rPr>
              <a:t> = </a:t>
            </a:r>
            <a:r>
              <a:rPr lang="en-US" sz="3200" dirty="0" err="1">
                <a:latin typeface="Consolas"/>
                <a:cs typeface="Consolas"/>
              </a:rPr>
              <a:t>licence</a:t>
            </a:r>
            <a:r>
              <a:rPr lang="en-US" sz="3200" dirty="0">
                <a:latin typeface="Consolas"/>
                <a:cs typeface="Consolas"/>
              </a:rPr>
              <a:t>;</a:t>
            </a:r>
          </a:p>
          <a:p>
            <a:pPr marL="0" indent="0">
              <a:buNone/>
            </a:pPr>
            <a:r>
              <a:rPr lang="en-US" dirty="0">
                <a:latin typeface="Consolas"/>
                <a:cs typeface="Consolas"/>
              </a:rPr>
              <a:t>	</a:t>
            </a:r>
            <a:r>
              <a:rPr lang="en-US" sz="3200" dirty="0">
                <a:latin typeface="Consolas"/>
                <a:cs typeface="Consolas"/>
              </a:rPr>
              <a:t>}	</a:t>
            </a:r>
          </a:p>
          <a:p>
            <a:pPr marL="0" indent="0">
              <a:buNone/>
            </a:pPr>
            <a:r>
              <a:rPr lang="en-US" sz="3200" dirty="0">
                <a:latin typeface="Consolas"/>
                <a:cs typeface="Consolas"/>
              </a:rPr>
              <a:t>}</a:t>
            </a:r>
          </a:p>
          <a:p>
            <a:pPr marL="0" indent="0">
              <a:buNone/>
            </a:pPr>
            <a:endParaRPr lang="en-IT" sz="3200" dirty="0"/>
          </a:p>
          <a:p>
            <a:endParaRPr lang="en-IT" dirty="0"/>
          </a:p>
        </p:txBody>
      </p:sp>
      <p:sp>
        <p:nvSpPr>
          <p:cNvPr id="4" name="Slide Number Placeholder 3">
            <a:extLst>
              <a:ext uri="{FF2B5EF4-FFF2-40B4-BE49-F238E27FC236}">
                <a16:creationId xmlns:a16="http://schemas.microsoft.com/office/drawing/2014/main" id="{468EA641-3556-07C8-24E1-4551F4D7D510}"/>
              </a:ext>
            </a:extLst>
          </p:cNvPr>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952507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25</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2200" dirty="0"/>
              <a:t>It is handy to obtain a </a:t>
            </a:r>
            <a:r>
              <a:rPr lang="en-GB" sz="2200" dirty="0">
                <a:solidFill>
                  <a:schemeClr val="accent6">
                    <a:lumMod val="75000"/>
                  </a:schemeClr>
                </a:solidFill>
              </a:rPr>
              <a:t>textual representation </a:t>
            </a:r>
            <a:r>
              <a:rPr lang="en-GB" sz="2200" dirty="0"/>
              <a:t>of objects</a:t>
            </a:r>
          </a:p>
          <a:p>
            <a:r>
              <a:rPr lang="en-GB" sz="2200" dirty="0"/>
              <a:t>In order to provide objects with this feature the </a:t>
            </a:r>
            <a:r>
              <a:rPr lang="en-GB" sz="2200" i="1" dirty="0" err="1">
                <a:solidFill>
                  <a:schemeClr val="accent6">
                    <a:lumMod val="75000"/>
                  </a:schemeClr>
                </a:solidFill>
              </a:rPr>
              <a:t>toString</a:t>
            </a:r>
            <a:r>
              <a:rPr lang="en-GB" sz="2200" i="1" dirty="0">
                <a:solidFill>
                  <a:schemeClr val="accent6">
                    <a:lumMod val="75000"/>
                  </a:schemeClr>
                </a:solidFill>
              </a:rPr>
              <a:t>() </a:t>
            </a:r>
            <a:r>
              <a:rPr lang="en-GB" sz="2200" i="1" dirty="0"/>
              <a:t>method</a:t>
            </a:r>
            <a:r>
              <a:rPr lang="en-GB" sz="2200" i="1" dirty="0">
                <a:solidFill>
                  <a:schemeClr val="accent6">
                    <a:lumMod val="75000"/>
                  </a:schemeClr>
                </a:solidFill>
              </a:rPr>
              <a:t> </a:t>
            </a:r>
            <a:r>
              <a:rPr lang="en-GB" sz="2200" dirty="0"/>
              <a:t>have to be overridden (the default implementation resides in the Object class)</a:t>
            </a:r>
          </a:p>
          <a:p>
            <a:r>
              <a:rPr lang="en-US" sz="2200" i="1" dirty="0"/>
              <a:t>Can be automatically generated in IntelliJ Code -&gt; Generate…</a:t>
            </a:r>
            <a:endParaRPr lang="en-US" sz="2200" dirty="0"/>
          </a:p>
          <a:p>
            <a:pPr marL="0" indent="0">
              <a:buNone/>
            </a:pPr>
            <a:endParaRPr lang="en-GB" sz="2200" dirty="0">
              <a:latin typeface="Consolas" panose="020B0609020204030204" pitchFamily="49" charset="0"/>
              <a:cs typeface="Consolas" panose="020B0609020204030204" pitchFamily="49" charset="0"/>
            </a:endParaRPr>
          </a:p>
          <a:p>
            <a:pPr marL="0" indent="0">
              <a:buNone/>
            </a:pPr>
            <a:endParaRPr lang="en-IT" sz="2200" dirty="0">
              <a:latin typeface="Consolas" panose="020B0609020204030204" pitchFamily="49" charset="0"/>
              <a:cs typeface="Consolas" panose="020B0609020204030204" pitchFamily="49" charset="0"/>
            </a:endParaRPr>
          </a:p>
          <a:p>
            <a:pPr marL="0" indent="0">
              <a:buNone/>
            </a:pPr>
            <a:endParaRPr lang="en-IT" sz="2200" dirty="0"/>
          </a:p>
        </p:txBody>
      </p:sp>
    </p:spTree>
    <p:extLst>
      <p:ext uri="{BB962C8B-B14F-4D97-AF65-F5344CB8AC3E}">
        <p14:creationId xmlns:p14="http://schemas.microsoft.com/office/powerpoint/2010/main" val="1540221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methods, classes </a:t>
            </a:r>
            <a:endParaRPr lang="it-IT" dirty="0"/>
          </a:p>
        </p:txBody>
      </p:sp>
    </p:spTree>
    <p:extLst>
      <p:ext uri="{BB962C8B-B14F-4D97-AF65-F5344CB8AC3E}">
        <p14:creationId xmlns:p14="http://schemas.microsoft.com/office/powerpoint/2010/main" val="1510011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belong to a class, not to a particular instance!</a:t>
            </a:r>
          </a:p>
          <a:p>
            <a:r>
              <a:rPr lang="en-US" sz="2000" dirty="0">
                <a:solidFill>
                  <a:schemeClr val="accent6">
                    <a:lumMod val="75000"/>
                  </a:schemeClr>
                </a:solidFill>
              </a:rPr>
              <a:t>They are common to all instances of an object and exist even when no object has been instantiated!</a:t>
            </a:r>
          </a:p>
          <a:p>
            <a:r>
              <a:rPr lang="en-US" sz="2000" dirty="0">
                <a:solidFill>
                  <a:schemeClr val="accent6">
                    <a:lumMod val="75000"/>
                  </a:schemeClr>
                </a:solidFill>
              </a:rPr>
              <a:t>Static methods only have access to the static portion of their class (instances might not exists!)</a:t>
            </a:r>
          </a:p>
          <a:p>
            <a:r>
              <a:rPr lang="en-US" sz="2000" dirty="0"/>
              <a:t>Widely used for defining standalone functions inside OO software. Classes, in this case, are used just as containers. </a:t>
            </a:r>
          </a:p>
          <a:p>
            <a:r>
              <a:rPr lang="en-US" sz="2000" i="1" dirty="0">
                <a:solidFill>
                  <a:schemeClr val="accent6">
                    <a:lumMod val="75000"/>
                  </a:schemeClr>
                </a:solidFill>
              </a:rPr>
              <a:t>See Math, Arrays, Collections classes.</a:t>
            </a: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200" dirty="0">
                <a:latin typeface="Consolas" panose="020B0609020204030204" pitchFamily="49" charset="0"/>
                <a:cs typeface="Consolas" panose="020B0609020204030204" pitchFamily="49" charset="0"/>
              </a:rPr>
              <a:t>Class Car {</a:t>
            </a:r>
          </a:p>
          <a:p>
            <a:pPr marL="0" indent="0">
              <a:buNone/>
            </a:pPr>
            <a:r>
              <a:rPr lang="en-US" sz="1200" dirty="0">
                <a:latin typeface="Consolas" panose="020B0609020204030204" pitchFamily="49" charset="0"/>
                <a:cs typeface="Consolas" panose="020B0609020204030204" pitchFamily="49" charset="0"/>
              </a:rPr>
              <a:t>	public static final int WHEELS = 4;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validLicence</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if</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licence.length</a:t>
            </a:r>
            <a:r>
              <a:rPr lang="it-IT" sz="1200" dirty="0">
                <a:latin typeface="Consolas" panose="020B0609020204030204" pitchFamily="49" charset="0"/>
                <a:cs typeface="Consolas" panose="020B0609020204030204" pitchFamily="49" charset="0"/>
              </a:rPr>
              <a:t>() != 7)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false;</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true</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 </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public static void main(String[] </a:t>
            </a:r>
            <a:r>
              <a:rPr lang="en-US" sz="1200" dirty="0" err="1">
                <a:latin typeface="Consolas" panose="020B0609020204030204" pitchFamily="49" charset="0"/>
                <a:cs typeface="Consolas" panose="020B0609020204030204" pitchFamily="49" charset="0"/>
              </a:rPr>
              <a:t>args</a:t>
            </a:r>
            <a:r>
              <a:rPr lang="en-US" sz="1200" dirty="0">
                <a:latin typeface="Consolas" panose="020B0609020204030204" pitchFamily="49" charset="0"/>
                <a:cs typeface="Consolas" panose="020B0609020204030204" pitchFamily="49" charset="0"/>
              </a:rPr>
              <a:t>) {</a:t>
            </a:r>
          </a:p>
          <a:p>
            <a:pPr marL="0" indent="0">
              <a:buNone/>
            </a:pPr>
            <a:r>
              <a:rPr lang="en-US" sz="1200" dirty="0">
                <a:latin typeface="Consolas" panose="020B0609020204030204" pitchFamily="49" charset="0"/>
                <a:cs typeface="Consolas" panose="020B0609020204030204" pitchFamily="49" charset="0"/>
              </a:rPr>
              <a:t>	/* access to static attributes */</a:t>
            </a:r>
          </a:p>
          <a:p>
            <a:pPr marL="0" indent="0">
              <a:buNone/>
            </a:pPr>
            <a:r>
              <a:rPr lang="en-US" sz="1200" dirty="0">
                <a:latin typeface="Consolas" panose="020B0609020204030204" pitchFamily="49" charset="0"/>
                <a:cs typeface="Consolas" panose="020B0609020204030204" pitchFamily="49" charset="0"/>
              </a:rPr>
              <a:t>	int wheels = </a:t>
            </a:r>
            <a:r>
              <a:rPr lang="en-US" sz="1200" dirty="0" err="1">
                <a:solidFill>
                  <a:schemeClr val="accent6">
                    <a:lumMod val="75000"/>
                  </a:schemeClr>
                </a:solidFill>
                <a:latin typeface="Consolas" panose="020B0609020204030204" pitchFamily="49" charset="0"/>
                <a:cs typeface="Consolas" panose="020B0609020204030204" pitchFamily="49" charset="0"/>
              </a:rPr>
              <a:t>Car.WHEELS</a:t>
            </a:r>
            <a:r>
              <a:rPr lang="en-US" sz="1200" dirty="0">
                <a:latin typeface="Consolas" panose="020B0609020204030204" pitchFamily="49" charset="0"/>
                <a:cs typeface="Consolas" panose="020B0609020204030204" pitchFamily="49" charset="0"/>
              </a:rPr>
              <a:t>; </a:t>
            </a:r>
          </a:p>
          <a:p>
            <a:pPr marL="0" indent="0">
              <a:buNone/>
            </a:pPr>
            <a:r>
              <a:rPr lang="en-US" sz="1200" dirty="0">
                <a:latin typeface="Consolas" panose="020B0609020204030204" pitchFamily="49" charset="0"/>
                <a:cs typeface="Consolas" panose="020B0609020204030204" pitchFamily="49" charset="0"/>
              </a:rPr>
              <a:t>	if (</a:t>
            </a:r>
            <a:r>
              <a:rPr lang="en-US" sz="1200" dirty="0" err="1">
                <a:latin typeface="Consolas" panose="020B0609020204030204" pitchFamily="49" charset="0"/>
                <a:cs typeface="Consolas" panose="020B0609020204030204" pitchFamily="49" charset="0"/>
              </a:rPr>
              <a:t>Car.</a:t>
            </a:r>
            <a:r>
              <a:rPr lang="en-US" sz="1200" dirty="0" err="1">
                <a:solidFill>
                  <a:schemeClr val="accent6">
                    <a:lumMod val="75000"/>
                  </a:schemeClr>
                </a:solidFill>
                <a:latin typeface="Consolas" panose="020B0609020204030204" pitchFamily="49" charset="0"/>
                <a:cs typeface="Consolas" panose="020B0609020204030204" pitchFamily="49" charset="0"/>
              </a:rPr>
              <a:t>validLicence</a:t>
            </a:r>
            <a:r>
              <a:rPr lang="en-US" sz="1200" dirty="0">
                <a:latin typeface="Consolas" panose="020B0609020204030204" pitchFamily="49" charset="0"/>
                <a:cs typeface="Consolas" panose="020B0609020204030204" pitchFamily="49" charset="0"/>
              </a:rPr>
              <a:t>(“AA958RV”)) {</a:t>
            </a:r>
          </a:p>
          <a:p>
            <a:pPr marL="0" indent="0">
              <a:buNone/>
            </a:pPr>
            <a:r>
              <a:rPr lang="en-US" sz="1200" dirty="0">
                <a:latin typeface="Consolas" panose="020B0609020204030204" pitchFamily="49" charset="0"/>
                <a:cs typeface="Consolas" panose="020B0609020204030204" pitchFamily="49" charset="0"/>
              </a:rPr>
              <a:t>		. . .</a:t>
            </a:r>
          </a:p>
          <a:p>
            <a:pPr marL="0" indent="0">
              <a:buNone/>
            </a:pPr>
            <a:r>
              <a:rPr lang="en-US" sz="1200" dirty="0">
                <a:latin typeface="Consolas" panose="020B0609020204030204" pitchFamily="49" charset="0"/>
                <a:cs typeface="Consolas" panose="020B0609020204030204" pitchFamily="49" charset="0"/>
              </a:rPr>
              <a:t>	}</a:t>
            </a:r>
          </a:p>
          <a:p>
            <a:pPr marL="0" indent="0">
              <a:buNone/>
            </a:pPr>
            <a:r>
              <a:rPr lang="en-US" sz="1200" dirty="0">
                <a:latin typeface="Consolas" panose="020B0609020204030204" pitchFamily="49" charset="0"/>
                <a:cs typeface="Consolas" panose="020B0609020204030204" pitchFamily="49" charset="0"/>
              </a:rPr>
              <a:t>}</a:t>
            </a:r>
          </a:p>
          <a:p>
            <a:pPr marL="0" indent="0">
              <a:buNone/>
            </a:pPr>
            <a:endParaRPr lang="en-US" sz="1200" dirty="0">
              <a:latin typeface="Consolas" panose="020B0609020204030204" pitchFamily="49" charset="0"/>
              <a:cs typeface="Consolas" panose="020B0609020204030204" pitchFamily="49" charset="0"/>
            </a:endParaRPr>
          </a:p>
          <a:p>
            <a:endParaRPr lang="en-US" sz="1200" dirty="0">
              <a:latin typeface="Consolas" panose="020B0609020204030204" pitchFamily="49" charset="0"/>
              <a:cs typeface="Consolas" panose="020B0609020204030204" pitchFamily="49" charset="0"/>
            </a:endParaRPr>
          </a:p>
          <a:p>
            <a:endParaRPr lang="en-US"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40EA-EED6-7853-4B9A-00B25A237DDA}"/>
              </a:ext>
            </a:extLst>
          </p:cNvPr>
          <p:cNvSpPr>
            <a:spLocks noGrp="1"/>
          </p:cNvSpPr>
          <p:nvPr>
            <p:ph type="title"/>
          </p:nvPr>
        </p:nvSpPr>
        <p:spPr/>
        <p:txBody>
          <a:bodyPr/>
          <a:lstStyle/>
          <a:p>
            <a:r>
              <a:rPr lang="en-IT" dirty="0"/>
              <a:t>Static classes</a:t>
            </a:r>
          </a:p>
        </p:txBody>
      </p:sp>
      <p:sp>
        <p:nvSpPr>
          <p:cNvPr id="3" name="Content Placeholder 2">
            <a:extLst>
              <a:ext uri="{FF2B5EF4-FFF2-40B4-BE49-F238E27FC236}">
                <a16:creationId xmlns:a16="http://schemas.microsoft.com/office/drawing/2014/main" id="{C66AFD29-5C92-CFD6-9BAD-611213B03E33}"/>
              </a:ext>
            </a:extLst>
          </p:cNvPr>
          <p:cNvSpPr>
            <a:spLocks noGrp="1"/>
          </p:cNvSpPr>
          <p:nvPr>
            <p:ph sz="half" idx="1"/>
          </p:nvPr>
        </p:nvSpPr>
        <p:spPr/>
        <p:txBody>
          <a:bodyPr/>
          <a:lstStyle/>
          <a:p>
            <a:r>
              <a:rPr lang="en-GB" dirty="0"/>
              <a:t>Java allows a class to be defined within another class. These are called </a:t>
            </a:r>
            <a:r>
              <a:rPr lang="en-GB" dirty="0">
                <a:solidFill>
                  <a:schemeClr val="accent6">
                    <a:lumMod val="75000"/>
                  </a:schemeClr>
                </a:solidFill>
              </a:rPr>
              <a:t>nested</a:t>
            </a:r>
            <a:r>
              <a:rPr lang="en-GB" dirty="0"/>
              <a:t> classes.</a:t>
            </a:r>
          </a:p>
          <a:p>
            <a:r>
              <a:rPr lang="en-GB" dirty="0"/>
              <a:t>Unlike top-level classes, Inner classes can be </a:t>
            </a:r>
            <a:r>
              <a:rPr lang="en-GB" dirty="0">
                <a:solidFill>
                  <a:schemeClr val="accent6">
                    <a:lumMod val="75000"/>
                  </a:schemeClr>
                </a:solidFill>
              </a:rPr>
              <a:t>static</a:t>
            </a:r>
            <a:r>
              <a:rPr lang="en-GB" dirty="0"/>
              <a:t>. </a:t>
            </a:r>
          </a:p>
          <a:p>
            <a:r>
              <a:rPr lang="en-GB" dirty="0"/>
              <a:t>A </a:t>
            </a:r>
            <a:r>
              <a:rPr lang="en-GB" dirty="0">
                <a:solidFill>
                  <a:schemeClr val="accent6">
                    <a:lumMod val="75000"/>
                  </a:schemeClr>
                </a:solidFill>
              </a:rPr>
              <a:t>static nested </a:t>
            </a:r>
            <a:r>
              <a:rPr lang="en-GB" dirty="0"/>
              <a:t>class may be instantiated without instantiating its outer class.</a:t>
            </a:r>
          </a:p>
        </p:txBody>
      </p:sp>
      <p:sp>
        <p:nvSpPr>
          <p:cNvPr id="4" name="Content Placeholder 3">
            <a:extLst>
              <a:ext uri="{FF2B5EF4-FFF2-40B4-BE49-F238E27FC236}">
                <a16:creationId xmlns:a16="http://schemas.microsoft.com/office/drawing/2014/main" id="{50C0603C-198F-080F-04E7-94131887EB83}"/>
              </a:ext>
            </a:extLst>
          </p:cNvPr>
          <p:cNvSpPr>
            <a:spLocks noGrp="1"/>
          </p:cNvSpPr>
          <p:nvPr>
            <p:ph sz="half" idx="2"/>
          </p:nvPr>
        </p:nvSpPr>
        <p:spPr/>
        <p:txBody>
          <a:bodyPr>
            <a:normAutofit/>
          </a:bodyPr>
          <a:lstStyle/>
          <a:p>
            <a:pPr marL="0" indent="0">
              <a:buNone/>
            </a:pPr>
            <a:r>
              <a:rPr lang="en-GB" dirty="0"/>
              <a:t>@S</a:t>
            </a:r>
            <a:r>
              <a:rPr lang="en-IT" dirty="0"/>
              <a:t>ee com.nbicocchi.exercises.collections.mycollections.MyLinkedList</a:t>
            </a:r>
          </a:p>
        </p:txBody>
      </p:sp>
      <p:sp>
        <p:nvSpPr>
          <p:cNvPr id="5" name="Slide Number Placeholder 4">
            <a:extLst>
              <a:ext uri="{FF2B5EF4-FFF2-40B4-BE49-F238E27FC236}">
                <a16:creationId xmlns:a16="http://schemas.microsoft.com/office/drawing/2014/main" id="{9568382F-199B-2281-8A67-5A1298F12D3A}"/>
              </a:ext>
            </a:extLst>
          </p:cNvPr>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2868587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468078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However, they are still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solidFill>
                  <a:schemeClr val="accent6">
                    <a:lumMod val="75000"/>
                  </a:schemeClr>
                </a:solidFill>
              </a:rPr>
              <a:t>The public interface of a package is the public portion of the classes contained in the package </a:t>
            </a:r>
          </a:p>
          <a:p>
            <a:r>
              <a:rPr lang="en-US" sz="2400" dirty="0"/>
              <a:t>Best practice: minimize the number of classes, attributes, and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878418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1941801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2977652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descends from the </a:t>
            </a:r>
            <a:r>
              <a:rPr lang="en-GB" sz="2000" i="1" dirty="0"/>
              <a:t>Object</a:t>
            </a:r>
            <a:r>
              <a:rPr lang="en-GB" sz="2000" dirty="0"/>
              <a:t> class. Since the </a:t>
            </a:r>
            <a:r>
              <a:rPr lang="en-GB" sz="2000" i="1" dirty="0"/>
              <a:t>Object</a:t>
            </a:r>
            <a:r>
              <a:rPr lang="en-GB" sz="2000" dirty="0"/>
              <a:t> class defines the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object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 . .</a:t>
            </a:r>
          </a:p>
          <a:p>
            <a:pPr marL="0" indent="0">
              <a:buNone/>
            </a:pPr>
            <a:endParaRPr lang="en-US" dirty="0">
              <a:latin typeface="Consolas"/>
              <a:cs typeface="Consolas"/>
            </a:endParaRP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com.nbicocchi.exercises.Car@31f1e5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32</a:t>
            </a:fld>
            <a:endParaRPr lang="it-IT" dirty="0"/>
          </a:p>
        </p:txBody>
      </p:sp>
    </p:spTree>
    <p:extLst>
      <p:ext uri="{BB962C8B-B14F-4D97-AF65-F5344CB8AC3E}">
        <p14:creationId xmlns:p14="http://schemas.microsoft.com/office/powerpoint/2010/main" val="3208157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a:t>
            </a:r>
          </a:p>
          <a:p>
            <a:r>
              <a:rPr lang="en-GB" sz="2000" dirty="0"/>
              <a:t>In simple words, == checks if both objects point to the same memory location whereas .equals() evaluates to the comparison of values in the objects.</a:t>
            </a:r>
          </a:p>
          <a:p>
            <a:r>
              <a:rPr lang="en-GB" sz="2000" dirty="0"/>
              <a:t>If a class does not override the equals method, then, by default, </a:t>
            </a:r>
            <a:r>
              <a:rPr lang="en-GB" sz="2000" dirty="0">
                <a:solidFill>
                  <a:schemeClr val="accent6">
                    <a:lumMod val="75000"/>
                  </a:schemeClr>
                </a:solidFill>
              </a:rPr>
              <a:t>it uses the equals(Object o) implementation of the closest parent.</a:t>
            </a:r>
          </a:p>
          <a:p>
            <a:pPr marL="0" indent="0">
              <a:buNone/>
            </a:pPr>
            <a:endParaRPr lang="en-GB"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class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this.brand</a:t>
            </a:r>
            <a:r>
              <a:rPr lang="it-IT" sz="1100" dirty="0">
                <a:latin typeface="Consolas" panose="020B0609020204030204" pitchFamily="49" charset="0"/>
                <a:cs typeface="Consolas" panose="020B0609020204030204" pitchFamily="49" charset="0"/>
              </a:rPr>
              <a:t> =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this.color</a:t>
            </a:r>
            <a:r>
              <a:rPr lang="it-IT" sz="1100" dirty="0">
                <a:latin typeface="Consolas" panose="020B0609020204030204" pitchFamily="49" charset="0"/>
                <a:cs typeface="Consolas" panose="020B0609020204030204" pitchFamily="49" charset="0"/>
              </a:rPr>
              <a:t> = color;</a:t>
            </a:r>
          </a:p>
          <a:p>
            <a:pPr marL="0" indent="0">
              <a:buNone/>
            </a:pPr>
            <a:r>
              <a:rPr lang="it-IT" sz="1100" dirty="0">
                <a:latin typeface="Consolas" panose="020B0609020204030204" pitchFamily="49" charset="0"/>
                <a:cs typeface="Consolas" panose="020B0609020204030204" pitchFamily="49" charset="0"/>
              </a:rPr>
              <a:t>    }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a:t>
            </a:r>
            <a:r>
              <a:rPr lang="it-IT" sz="1100" dirty="0" err="1">
                <a:latin typeface="Consolas" panose="020B0609020204030204" pitchFamily="49" charset="0"/>
                <a:cs typeface="Consolas" panose="020B0609020204030204" pitchFamily="49" charset="0"/>
              </a:rPr>
              <a:t>static</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void</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main</a:t>
            </a:r>
            <a:r>
              <a:rPr lang="it-IT" sz="1100" dirty="0">
                <a:latin typeface="Consolas" panose="020B0609020204030204" pitchFamily="49" charset="0"/>
                <a:cs typeface="Consolas" panose="020B0609020204030204" pitchFamily="49" charset="0"/>
              </a:rPr>
              <a:t>(</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args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s1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s2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Car c1 = new Car("BMW", "M6");</a:t>
            </a:r>
          </a:p>
          <a:p>
            <a:pPr marL="0" indent="0">
              <a:buNone/>
            </a:pPr>
            <a:r>
              <a:rPr lang="it-IT" sz="1100" dirty="0">
                <a:latin typeface="Consolas" panose="020B0609020204030204" pitchFamily="49" charset="0"/>
                <a:cs typeface="Consolas" panose="020B0609020204030204" pitchFamily="49" charset="0"/>
              </a:rPr>
              <a:t>		Car c2 = new Car("BMW", "M6");</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 == s2);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(s1.equals(s2)); // </a:t>
            </a:r>
            <a:r>
              <a:rPr lang="it-IT" sz="1100" dirty="0" err="1">
                <a:latin typeface="Consolas" panose="020B0609020204030204" pitchFamily="49" charset="0"/>
                <a:cs typeface="Consolas" panose="020B0609020204030204" pitchFamily="49" charset="0"/>
              </a:rPr>
              <a:t>true</a:t>
            </a: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 == c2);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(c1.equals(c2)); </a:t>
            </a:r>
            <a:r>
              <a:rPr lang="it-IT" sz="11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spTree>
    <p:extLst>
      <p:ext uri="{BB962C8B-B14F-4D97-AF65-F5344CB8AC3E}">
        <p14:creationId xmlns:p14="http://schemas.microsoft.com/office/powerpoint/2010/main" val="62410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If two objects are equal according to the equals(Object) method, then calling the </a:t>
            </a:r>
            <a:r>
              <a:rPr lang="en-GB" sz="2000" dirty="0" err="1">
                <a:solidFill>
                  <a:schemeClr val="accent6">
                    <a:lumMod val="75000"/>
                  </a:schemeClr>
                </a:solidFill>
              </a:rPr>
              <a:t>hashCode</a:t>
            </a:r>
            <a:r>
              <a:rPr lang="en-GB" sz="2000" dirty="0">
                <a:solidFill>
                  <a:schemeClr val="accent6">
                    <a:lumMod val="75000"/>
                  </a:schemeClr>
                </a:solidFill>
              </a:rPr>
              <a:t> method on each of the two objects must produce the same integer result.</a:t>
            </a:r>
          </a:p>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p>
          <a:p>
            <a:r>
              <a:rPr lang="en-GB" sz="2000" i="1" dirty="0"/>
              <a:t>Failure to do so will result in a violation of the general contract for </a:t>
            </a:r>
            <a:r>
              <a:rPr lang="en-GB" sz="2000" i="1" dirty="0" err="1"/>
              <a:t>Object.hashCode</a:t>
            </a:r>
            <a:r>
              <a:rPr lang="en-GB" sz="2000" i="1" dirty="0"/>
              <a:t>(), which will prevent your class from functioning properly in conjunction with all hash-based collections, including HashMap, HashSet, and </a:t>
            </a:r>
            <a:r>
              <a:rPr lang="en-GB" sz="2000" i="1" dirty="0" err="1"/>
              <a:t>Hashtable</a:t>
            </a:r>
            <a:r>
              <a:rPr lang="en-GB" sz="2000" i="1" dirty="0"/>
              <a:t>. (Joshua Bloch)</a:t>
            </a:r>
            <a:endParaRPr lang="en-IT" sz="2000" i="1"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 . .</a:t>
            </a:r>
          </a:p>
          <a:p>
            <a:pPr marL="0" indent="0">
              <a:buNone/>
            </a:pPr>
            <a:r>
              <a:rPr lang="it-IT" sz="11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157378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a:bodyPr>
          <a:lstStyle/>
          <a:p>
            <a:r>
              <a:rPr lang="en-GB" sz="2200" dirty="0">
                <a:latin typeface="Calibri" panose="020F0502020204030204" pitchFamily="34" charset="0"/>
                <a:cs typeface="Calibri" panose="020F0502020204030204" pitchFamily="34" charset="0"/>
              </a:rPr>
              <a:t>Constructors are a good way for generating objects which are copies of other objects</a:t>
            </a:r>
          </a:p>
          <a:p>
            <a:r>
              <a:rPr lang="en-GB" sz="2200" dirty="0">
                <a:latin typeface="Calibri" panose="020F0502020204030204" pitchFamily="34" charset="0"/>
                <a:cs typeface="Calibri" panose="020F0502020204030204" pitchFamily="34" charset="0"/>
              </a:rPr>
              <a:t>If proper constructors are not available, the method .clone() can be used instead</a:t>
            </a:r>
          </a:p>
          <a:p>
            <a:r>
              <a:rPr lang="en-GB" sz="2200" dirty="0">
                <a:latin typeface="Calibri" panose="020F0502020204030204" pitchFamily="34" charset="0"/>
                <a:cs typeface="Calibri" panose="020F0502020204030204" pitchFamily="34" charset="0"/>
              </a:rPr>
              <a:t>clone() returns an Object reference, thus casting is necessary to use the cloned object </a:t>
            </a:r>
          </a:p>
          <a:p>
            <a:endParaRPr lang="en-IT" sz="22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Point p1 = new Point(2,3);</a:t>
            </a:r>
          </a:p>
          <a:p>
            <a:pPr marL="0" indent="0">
              <a:buNone/>
            </a:pP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new Point(p1);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Point p1 = new Point(2,3);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(Point) p1.clone();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Tree>
    <p:extLst>
      <p:ext uri="{BB962C8B-B14F-4D97-AF65-F5344CB8AC3E}">
        <p14:creationId xmlns:p14="http://schemas.microsoft.com/office/powerpoint/2010/main" val="806973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lnSpcReduction="10000"/>
          </a:bodyPr>
          <a:lstStyle/>
          <a:p>
            <a:r>
              <a:rPr lang="en-GB" sz="2000" dirty="0"/>
              <a:t>When JVM is called for cloning, it does the following things:</a:t>
            </a:r>
          </a:p>
          <a:p>
            <a:r>
              <a:rPr lang="en-GB" sz="2000" dirty="0"/>
              <a:t>If the class has only primitive data type members then a completely new copy of the object will be created and the reference to the new object copy will be returned.</a:t>
            </a:r>
          </a:p>
          <a:p>
            <a:r>
              <a:rPr lang="en-GB" sz="2000" dirty="0"/>
              <a:t>If the class contains members of any class type then </a:t>
            </a:r>
            <a:r>
              <a:rPr lang="en-GB" sz="2000" dirty="0">
                <a:solidFill>
                  <a:schemeClr val="accent6">
                    <a:lumMod val="75000"/>
                  </a:schemeClr>
                </a:solidFill>
              </a:rPr>
              <a:t>only the object references to those members are copied and hence the member references in both the original object as well as the cloned object refer to the same object (this is called shallow copy)</a:t>
            </a:r>
            <a:endParaRPr lang="en-GB" sz="2000" dirty="0"/>
          </a:p>
          <a:p>
            <a:r>
              <a:rPr lang="en-GB" sz="2000" dirty="0"/>
              <a:t>https://</a:t>
            </a:r>
            <a:r>
              <a:rPr lang="en-GB" sz="2000" dirty="0" err="1"/>
              <a:t>howtodoinjava.com</a:t>
            </a:r>
            <a:r>
              <a:rPr lang="en-GB" sz="2000" dirty="0"/>
              <a:t>/java/cloning/a-guide-to-object-cloning-in-java/</a:t>
            </a: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lnSpcReduction="10000"/>
          </a:bodyPr>
          <a:lstStyle/>
          <a:p>
            <a:pPr marL="0" indent="0">
              <a:buNone/>
            </a:pP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l1 = new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&lt;&gt;();</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Point(1, 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Point(2, 2));</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Point(3, 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l2 =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 l1.clone();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l2.get(0).</a:t>
            </a:r>
            <a:r>
              <a:rPr lang="en-GB" sz="1600" dirty="0" err="1">
                <a:latin typeface="Consolas" panose="020B0609020204030204" pitchFamily="49" charset="0"/>
                <a:cs typeface="Consolas" panose="020B0609020204030204" pitchFamily="49" charset="0"/>
              </a:rPr>
              <a:t>setLocation</a:t>
            </a:r>
            <a:r>
              <a:rPr lang="en-GB" sz="1600" dirty="0">
                <a:latin typeface="Consolas" panose="020B0609020204030204" pitchFamily="49" charset="0"/>
                <a:cs typeface="Consolas" panose="020B0609020204030204" pitchFamily="49" charset="0"/>
              </a:rPr>
              <a:t>(9,9);</a:t>
            </a:r>
            <a:br>
              <a:rPr lang="en-GB" sz="1600" dirty="0">
                <a:latin typeface="Consolas" panose="020B0609020204030204" pitchFamily="49" charset="0"/>
                <a:cs typeface="Consolas" panose="020B0609020204030204" pitchFamily="49" charset="0"/>
              </a:rPr>
            </a:br>
            <a:endParaRPr lang="en-GB" sz="1600" dirty="0">
              <a:latin typeface="Consolas" panose="020B0609020204030204" pitchFamily="49" charset="0"/>
              <a:cs typeface="Consolas" panose="020B0609020204030204" pitchFamily="49" charset="0"/>
            </a:endParaRPr>
          </a:p>
          <a:p>
            <a:pPr marL="0" indent="0">
              <a:buNone/>
            </a:pP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(l1);</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(l2);</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endParaRPr lang="en-IT" sz="1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525004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2250258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 </a:t>
            </a:r>
            <a:r>
              <a:rPr lang="en-US" sz="2200" dirty="0"/>
              <a:t>They</a:t>
            </a:r>
            <a:r>
              <a:rPr lang="en-US" sz="2200" dirty="0">
                <a:solidFill>
                  <a:srgbClr val="E46C0A"/>
                </a:solidFill>
              </a:rPr>
              <a:t> </a:t>
            </a:r>
            <a:r>
              <a:rPr lang="en-GB" sz="2200" dirty="0"/>
              <a:t>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481766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1437118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sz="half" idx="1"/>
          </p:nvPr>
        </p:nvSpPr>
        <p:spPr/>
        <p:txBody>
          <a:bodyPr>
            <a:normAutofit fontScale="775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com.nbicocchi.exercises</a:t>
            </a:r>
            <a:endParaRPr lang="en-US" dirty="0"/>
          </a:p>
          <a:p>
            <a:r>
              <a:rPr lang="en-US" dirty="0"/>
              <a:t>It’s possible to use same class names in different packages </a:t>
            </a:r>
            <a:r>
              <a:rPr lang="en-US" i="1" dirty="0"/>
              <a:t>without conflicts</a:t>
            </a:r>
            <a:r>
              <a:rPr lang="en-US" dirty="0"/>
              <a:t>. </a:t>
            </a:r>
            <a:r>
              <a:rPr lang="en-US" sz="2800" dirty="0"/>
              <a:t>However, </a:t>
            </a:r>
            <a:r>
              <a:rPr lang="en-US" dirty="0"/>
              <a:t>i</a:t>
            </a:r>
            <a:r>
              <a:rPr lang="en-US" sz="2800" dirty="0"/>
              <a:t>f you need both classes you have to use one of them with its fully-qualified name: </a:t>
            </a:r>
          </a:p>
          <a:p>
            <a:endParaRPr lang="en-US" dirty="0"/>
          </a:p>
          <a:p>
            <a:pPr lvl="1"/>
            <a:endParaRPr lang="en-US" dirty="0">
              <a:solidFill>
                <a:schemeClr val="accent6">
                  <a:lumMod val="75000"/>
                </a:schemeClr>
              </a:solidFill>
            </a:endParaRPr>
          </a:p>
          <a:p>
            <a:endParaRPr lang="en-US" dirty="0"/>
          </a:p>
          <a:p>
            <a:endParaRPr lang="en-US"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2"/>
          </p:nvPr>
        </p:nvSpPr>
        <p:spPr/>
        <p:txBody>
          <a:bodyPr>
            <a:normAutofit fontScale="77500" lnSpcReduction="20000"/>
          </a:bodyPr>
          <a:lstStyle/>
          <a:p>
            <a:pPr marL="0" indent="0">
              <a:buNone/>
            </a:pPr>
            <a:r>
              <a:rPr lang="en-US" sz="3000" dirty="0">
                <a:latin typeface="Consolas" panose="020B0609020204030204" pitchFamily="49" charset="0"/>
                <a:cs typeface="Consolas" panose="020B0609020204030204" pitchFamily="49" charset="0"/>
              </a:rPr>
              <a:t>import </a:t>
            </a:r>
            <a:r>
              <a:rPr lang="en-US" sz="3000" dirty="0" err="1">
                <a:latin typeface="Consolas" panose="020B0609020204030204" pitchFamily="49" charset="0"/>
                <a:cs typeface="Consolas" panose="020B0609020204030204" pitchFamily="49" charset="0"/>
              </a:rPr>
              <a:t>java.sql.Date</a:t>
            </a:r>
            <a:r>
              <a:rPr lang="en-US" sz="3000" dirty="0">
                <a:latin typeface="Consolas" panose="020B0609020204030204" pitchFamily="49" charset="0"/>
                <a:cs typeface="Consolas" panose="020B0609020204030204" pitchFamily="49" charset="0"/>
              </a:rPr>
              <a:t>;</a:t>
            </a:r>
            <a:br>
              <a:rPr lang="en-US" sz="3000" dirty="0">
                <a:latin typeface="Consolas" panose="020B0609020204030204" pitchFamily="49" charset="0"/>
                <a:cs typeface="Consolas" panose="020B0609020204030204" pitchFamily="49" charset="0"/>
              </a:rPr>
            </a:br>
            <a:r>
              <a:rPr lang="en-US" sz="3000" dirty="0">
                <a:latin typeface="Consolas" panose="020B0609020204030204" pitchFamily="49" charset="0"/>
                <a:cs typeface="Consolas" panose="020B0609020204030204" pitchFamily="49" charset="0"/>
              </a:rPr>
              <a:t>Date d1 = new Date(); </a:t>
            </a:r>
          </a:p>
          <a:p>
            <a:pPr marL="0" indent="0">
              <a:buNone/>
            </a:pPr>
            <a:br>
              <a:rPr lang="en-US" sz="3000" dirty="0">
                <a:latin typeface="Consolas" panose="020B0609020204030204" pitchFamily="49" charset="0"/>
                <a:cs typeface="Consolas" panose="020B0609020204030204" pitchFamily="49" charset="0"/>
              </a:rPr>
            </a:br>
            <a:r>
              <a:rPr lang="en-US" sz="3000" dirty="0" err="1">
                <a:latin typeface="Consolas" panose="020B0609020204030204" pitchFamily="49" charset="0"/>
                <a:cs typeface="Consolas" panose="020B0609020204030204" pitchFamily="49" charset="0"/>
              </a:rPr>
              <a:t>java.util.Date</a:t>
            </a:r>
            <a:r>
              <a:rPr lang="en-US" sz="3000" dirty="0">
                <a:latin typeface="Consolas" panose="020B0609020204030204" pitchFamily="49" charset="0"/>
                <a:cs typeface="Consolas" panose="020B0609020204030204" pitchFamily="49" charset="0"/>
              </a:rPr>
              <a:t> d2;</a:t>
            </a:r>
          </a:p>
          <a:p>
            <a:pPr marL="0" indent="0">
              <a:buNone/>
            </a:pPr>
            <a:r>
              <a:rPr lang="en-US" sz="3000" dirty="0">
                <a:latin typeface="Consolas" panose="020B0609020204030204" pitchFamily="49" charset="0"/>
                <a:cs typeface="Consolas" panose="020B0609020204030204" pitchFamily="49" charset="0"/>
              </a:rPr>
              <a:t>d2 = new </a:t>
            </a:r>
            <a:r>
              <a:rPr lang="en-US" sz="3000" dirty="0" err="1">
                <a:latin typeface="Consolas" panose="020B0609020204030204" pitchFamily="49" charset="0"/>
                <a:cs typeface="Consolas" panose="020B0609020204030204" pitchFamily="49" charset="0"/>
              </a:rPr>
              <a:t>java.util.Date</a:t>
            </a:r>
            <a:r>
              <a:rPr lang="en-US" sz="3000" dirty="0">
                <a:latin typeface="Consolas" panose="020B0609020204030204" pitchFamily="49" charset="0"/>
                <a:cs typeface="Consolas" panose="020B0609020204030204" pitchFamily="49" charset="0"/>
              </a:rPr>
              <a:t>(); </a:t>
            </a:r>
          </a:p>
          <a:p>
            <a:pPr marL="0" indent="0">
              <a:buNone/>
            </a:pPr>
            <a:endParaRPr lang="en-US" sz="3000" dirty="0">
              <a:solidFill>
                <a:schemeClr val="accent6">
                  <a:lumMod val="75000"/>
                </a:schemeClr>
              </a:solidFill>
              <a:latin typeface="Consolas" panose="020B0609020204030204" pitchFamily="49" charset="0"/>
              <a:cs typeface="Consolas" panose="020B0609020204030204" pitchFamily="49" charset="0"/>
            </a:endParaRPr>
          </a:p>
          <a:p>
            <a:endParaRPr lang="en-IT" sz="3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3493305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7229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a:t>
            </a:r>
          </a:p>
          <a:p>
            <a:pPr lvl="1"/>
            <a:r>
              <a:rPr lang="en-US" sz="1800" dirty="0"/>
              <a:t>int -&gt; Integer</a:t>
            </a:r>
          </a:p>
          <a:p>
            <a:endParaRPr lang="en-US" sz="2200" dirty="0">
              <a:solidFill>
                <a:schemeClr val="accent6">
                  <a:lumMod val="75000"/>
                </a:schemeClr>
              </a:solidFill>
            </a:endParaRP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p>
          <a:p>
            <a:pPr lvl="1"/>
            <a:r>
              <a:rPr lang="en-US" sz="2000" dirty="0"/>
              <a:t>Integer -&gt; int</a:t>
            </a:r>
          </a:p>
          <a:p>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double(</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 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365791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824-E219-D36B-5059-01B6A49A95AF}"/>
              </a:ext>
            </a:extLst>
          </p:cNvPr>
          <p:cNvSpPr>
            <a:spLocks noGrp="1"/>
          </p:cNvSpPr>
          <p:nvPr>
            <p:ph type="title"/>
          </p:nvPr>
        </p:nvSpPr>
        <p:spPr/>
        <p:txBody>
          <a:bodyPr/>
          <a:lstStyle/>
          <a:p>
            <a:r>
              <a:rPr lang="en-GB" dirty="0"/>
              <a:t>Java 9 Modularity</a:t>
            </a:r>
            <a:endParaRPr lang="en-IT" dirty="0"/>
          </a:p>
        </p:txBody>
      </p:sp>
      <p:sp>
        <p:nvSpPr>
          <p:cNvPr id="3" name="Content Placeholder 2">
            <a:extLst>
              <a:ext uri="{FF2B5EF4-FFF2-40B4-BE49-F238E27FC236}">
                <a16:creationId xmlns:a16="http://schemas.microsoft.com/office/drawing/2014/main" id="{80D42C55-A086-397C-50A0-0AB5F011E467}"/>
              </a:ext>
            </a:extLst>
          </p:cNvPr>
          <p:cNvSpPr>
            <a:spLocks noGrp="1"/>
          </p:cNvSpPr>
          <p:nvPr>
            <p:ph idx="1"/>
          </p:nvPr>
        </p:nvSpPr>
        <p:spPr/>
        <p:txBody>
          <a:bodyPr/>
          <a:lstStyle/>
          <a:p>
            <a:r>
              <a:rPr lang="en-GB" dirty="0"/>
              <a:t>https://</a:t>
            </a:r>
            <a:r>
              <a:rPr lang="en-GB" dirty="0" err="1"/>
              <a:t>www.baeldung.com</a:t>
            </a:r>
            <a:r>
              <a:rPr lang="en-GB" dirty="0"/>
              <a:t>/java-9-modularity</a:t>
            </a:r>
            <a:endParaRPr lang="en-IT" dirty="0"/>
          </a:p>
        </p:txBody>
      </p:sp>
      <p:sp>
        <p:nvSpPr>
          <p:cNvPr id="4" name="Slide Number Placeholder 3">
            <a:extLst>
              <a:ext uri="{FF2B5EF4-FFF2-40B4-BE49-F238E27FC236}">
                <a16:creationId xmlns:a16="http://schemas.microsoft.com/office/drawing/2014/main" id="{5A1AC827-2DF4-7233-82B7-F7B0B0DF6557}"/>
              </a:ext>
            </a:extLst>
          </p:cNvPr>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39706087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50</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Classes and Objects</a:t>
            </a:r>
            <a:endParaRPr lang="it-IT" dirty="0"/>
          </a:p>
        </p:txBody>
      </p:sp>
    </p:spTree>
    <p:extLst>
      <p:ext uri="{BB962C8B-B14F-4D97-AF65-F5344CB8AC3E}">
        <p14:creationId xmlns:p14="http://schemas.microsoft.com/office/powerpoint/2010/main" val="672946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3949755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68</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69</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5E7E79-D9E8-DC50-8D34-96309CFE57FD}"/>
              </a:ext>
            </a:extLst>
          </p:cNvPr>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6" name="Content Placeholder 5" descr="A picture containing text&#10;&#10;Description automatically generated">
            <a:extLst>
              <a:ext uri="{FF2B5EF4-FFF2-40B4-BE49-F238E27FC236}">
                <a16:creationId xmlns:a16="http://schemas.microsoft.com/office/drawing/2014/main" id="{4CAA93D2-FA76-97A8-DFC8-149D74B5F37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816" y="1750"/>
            <a:ext cx="12236496" cy="6883634"/>
          </a:xfrm>
        </p:spPr>
      </p:pic>
    </p:spTree>
    <p:extLst>
      <p:ext uri="{BB962C8B-B14F-4D97-AF65-F5344CB8AC3E}">
        <p14:creationId xmlns:p14="http://schemas.microsoft.com/office/powerpoint/2010/main" val="2173981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fontScale="92500" lnSpcReduction="10000"/>
          </a:bodyPr>
          <a:lstStyle/>
          <a:p>
            <a:r>
              <a:rPr lang="en-US" dirty="0">
                <a:solidFill>
                  <a:srgbClr val="E46C0A"/>
                </a:solidFill>
              </a:rPr>
              <a:t>Each class is either directly or indirectly a subclass of Object</a:t>
            </a:r>
          </a:p>
          <a:p>
            <a:r>
              <a:rPr lang="en-US" dirty="0"/>
              <a:t>It is always possible to upcast any object to Object type (the price to pay is </a:t>
            </a:r>
            <a:r>
              <a:rPr lang="en-US" dirty="0">
                <a:solidFill>
                  <a:schemeClr val="accent6">
                    <a:lumMod val="75000"/>
                  </a:schemeClr>
                </a:solidFill>
              </a:rPr>
              <a:t>losing access to all methods more specific than those defined in Object</a:t>
            </a:r>
            <a:r>
              <a:rPr lang="en-US" dirty="0"/>
              <a:t>) </a:t>
            </a:r>
          </a:p>
          <a:p>
            <a:endParaRPr lang="en-US" dirty="0"/>
          </a:p>
          <a:p>
            <a:pPr marL="0" indent="0">
              <a:buNone/>
            </a:pPr>
            <a:r>
              <a:rPr lang="en-US" sz="2600" dirty="0" err="1">
                <a:latin typeface="Consolas"/>
                <a:cs typeface="Consolas"/>
              </a:rPr>
              <a:t>AnyClass</a:t>
            </a:r>
            <a:r>
              <a:rPr lang="en-US" sz="2600" dirty="0">
                <a:latin typeface="Consolas"/>
                <a:cs typeface="Consolas"/>
              </a:rPr>
              <a:t> any = new </a:t>
            </a:r>
            <a:r>
              <a:rPr lang="en-US" sz="2600" dirty="0" err="1">
                <a:latin typeface="Consolas"/>
                <a:cs typeface="Consolas"/>
              </a:rPr>
              <a:t>AnyClass</a:t>
            </a:r>
            <a:r>
              <a:rPr lang="en-US" sz="2600" dirty="0">
                <a:latin typeface="Consolas"/>
                <a:cs typeface="Consolas"/>
              </a:rPr>
              <a:t>();</a:t>
            </a:r>
          </a:p>
          <a:p>
            <a:pPr marL="0" indent="0">
              <a:buNone/>
            </a:pPr>
            <a:r>
              <a:rPr lang="en-US" sz="2600" dirty="0">
                <a:latin typeface="Consolas"/>
                <a:cs typeface="Consolas"/>
              </a:rPr>
              <a:t>Object obj = (Object)any;</a:t>
            </a:r>
          </a:p>
          <a:p>
            <a:pPr marL="0" indent="0">
              <a:buNone/>
            </a:pPr>
            <a:endParaRPr lang="en-US" sz="2600" dirty="0">
              <a:latin typeface="Consolas"/>
              <a:cs typeface="Consolas"/>
            </a:endParaRPr>
          </a:p>
          <a:p>
            <a:pPr marL="0" indent="0">
              <a:buNone/>
            </a:pPr>
            <a:r>
              <a:rPr lang="en-US" sz="2600" dirty="0">
                <a:latin typeface="Consolas"/>
                <a:cs typeface="Consolas"/>
              </a:rPr>
              <a:t>Object obj = (Object) new Car();</a:t>
            </a:r>
          </a:p>
          <a:p>
            <a:pPr marL="0" indent="0">
              <a:buNone/>
            </a:pPr>
            <a:r>
              <a:rPr lang="en-US" sz="2600" dirty="0" err="1">
                <a:latin typeface="Consolas"/>
                <a:cs typeface="Consolas"/>
              </a:rPr>
              <a:t>obj.turnOn</a:t>
            </a:r>
            <a:r>
              <a:rPr lang="en-US" sz="2600" dirty="0">
                <a:latin typeface="Consolas"/>
                <a:cs typeface="Consolas"/>
              </a:rPr>
              <a:t>() // compile-time error</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t>MUST be explicit because 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err="1">
                <a:latin typeface="Calibri"/>
                <a:cs typeface="Calibri"/>
              </a:rPr>
              <a:t>Tou</a:t>
            </a:r>
            <a:r>
              <a:rPr lang="en-US" dirty="0">
                <a:latin typeface="Calibri"/>
                <a:cs typeface="Calibri"/>
              </a:rPr>
              <a:t>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78</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79</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3" name="Content Placeholder 2"/>
          <p:cNvSpPr>
            <a:spLocks noGrp="1"/>
          </p:cNvSpPr>
          <p:nvPr>
            <p:ph sz="half" idx="1"/>
          </p:nvPr>
        </p:nvSpPr>
        <p:spPr/>
        <p:txBody>
          <a:bodyPr>
            <a:normAutofit/>
          </a:bodyPr>
          <a:lstStyle/>
          <a:p>
            <a:r>
              <a:rPr lang="en-US" dirty="0"/>
              <a:t>A class is like a type definition:</a:t>
            </a:r>
          </a:p>
          <a:p>
            <a:pPr lvl="1"/>
            <a:r>
              <a:rPr lang="en-US" dirty="0"/>
              <a:t>A class defines a category (i.e., a class) of entities</a:t>
            </a:r>
          </a:p>
          <a:p>
            <a:pPr lvl="1"/>
            <a:r>
              <a:rPr lang="en-US" dirty="0"/>
              <a:t>Memory is not allocated until an object is created from the class</a:t>
            </a:r>
          </a:p>
          <a:p>
            <a:endParaRPr lang="en-US" dirty="0"/>
          </a:p>
          <a:p>
            <a:r>
              <a:rPr lang="en-US" dirty="0"/>
              <a:t>A class is composed of:</a:t>
            </a:r>
          </a:p>
          <a:p>
            <a:pPr lvl="1"/>
            <a:r>
              <a:rPr lang="en-US" dirty="0">
                <a:solidFill>
                  <a:schemeClr val="accent6">
                    <a:lumMod val="75000"/>
                  </a:schemeClr>
                </a:solidFill>
              </a:rPr>
              <a:t>Data</a:t>
            </a:r>
            <a:r>
              <a:rPr lang="en-US" dirty="0"/>
              <a:t> (Variables, Attributes)</a:t>
            </a:r>
          </a:p>
          <a:p>
            <a:pPr lvl="1"/>
            <a:r>
              <a:rPr lang="en-US" dirty="0">
                <a:solidFill>
                  <a:schemeClr val="accent6">
                    <a:lumMod val="75000"/>
                  </a:schemeClr>
                </a:solidFill>
              </a:rPr>
              <a:t>Behaviors</a:t>
            </a:r>
            <a:r>
              <a:rPr lang="en-US" dirty="0"/>
              <a:t> (Operations, Methods)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pic>
        <p:nvPicPr>
          <p:cNvPr id="6" name="Picture 4" descr="Toyota Supra 2021 Price In Italy , Features And Specs - Ccarprice IT">
            <a:extLst>
              <a:ext uri="{FF2B5EF4-FFF2-40B4-BE49-F238E27FC236}">
                <a16:creationId xmlns:a16="http://schemas.microsoft.com/office/drawing/2014/main" id="{41D5E98B-02E6-B3A3-969C-C98CE9499D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492" y="4558558"/>
            <a:ext cx="1305584" cy="7030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2020 Tesla Model S Buyer&amp;#39;s Guide: Reviews, Specs, Comparisons">
            <a:extLst>
              <a:ext uri="{FF2B5EF4-FFF2-40B4-BE49-F238E27FC236}">
                <a16:creationId xmlns:a16="http://schemas.microsoft.com/office/drawing/2014/main" id="{D48DE1A1-7FBA-FCA4-AF13-01A6FA587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3663" y="4487215"/>
            <a:ext cx="1262282" cy="7100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Mustang-Italia :::">
            <a:extLst>
              <a:ext uri="{FF2B5EF4-FFF2-40B4-BE49-F238E27FC236}">
                <a16:creationId xmlns:a16="http://schemas.microsoft.com/office/drawing/2014/main" id="{3863DE3A-3F08-51CA-75D9-91666D293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6467" y="4519999"/>
            <a:ext cx="1262283" cy="7801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Car icon simple front logo Royalty Free Vector Image">
            <a:extLst>
              <a:ext uri="{FF2B5EF4-FFF2-40B4-BE49-F238E27FC236}">
                <a16:creationId xmlns:a16="http://schemas.microsoft.com/office/drawing/2014/main" id="{10E4FFEC-819A-B878-B77B-DE00D56118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841340" y="1805784"/>
            <a:ext cx="1448421" cy="106443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71F004B9-7463-4ED7-C6CA-583CDEC8FE0E}"/>
              </a:ext>
            </a:extLst>
          </p:cNvPr>
          <p:cNvCxnSpPr>
            <a:cxnSpLocks/>
          </p:cNvCxnSpPr>
          <p:nvPr/>
        </p:nvCxnSpPr>
        <p:spPr>
          <a:xfrm flipH="1">
            <a:off x="8565551" y="3090345"/>
            <a:ext cx="108733" cy="139687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084D8A9-E7A1-694B-A959-FCE8C50D10CD}"/>
              </a:ext>
            </a:extLst>
          </p:cNvPr>
          <p:cNvCxnSpPr>
            <a:cxnSpLocks/>
          </p:cNvCxnSpPr>
          <p:nvPr/>
        </p:nvCxnSpPr>
        <p:spPr>
          <a:xfrm>
            <a:off x="9322753" y="3063108"/>
            <a:ext cx="814782" cy="1451343"/>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04B80C91-0182-9F4B-4680-CD9CF7162E73}"/>
              </a:ext>
            </a:extLst>
          </p:cNvPr>
          <p:cNvCxnSpPr>
            <a:cxnSpLocks/>
          </p:cNvCxnSpPr>
          <p:nvPr/>
        </p:nvCxnSpPr>
        <p:spPr>
          <a:xfrm flipH="1">
            <a:off x="7304891" y="3090345"/>
            <a:ext cx="449128" cy="152946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6376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80</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81</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82</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83</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85</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86</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88</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85CF94-ECED-A522-8B2C-77D9064ADE61}"/>
              </a:ext>
            </a:extLst>
          </p:cNvPr>
          <p:cNvSpPr>
            <a:spLocks noGrp="1"/>
          </p:cNvSpPr>
          <p:nvPr>
            <p:ph type="title"/>
          </p:nvPr>
        </p:nvSpPr>
        <p:spPr/>
        <p:txBody>
          <a:bodyPr/>
          <a:lstStyle/>
          <a:p>
            <a:r>
              <a:rPr lang="en-IT" dirty="0"/>
              <a:t>Object</a:t>
            </a:r>
          </a:p>
        </p:txBody>
      </p:sp>
      <p:sp>
        <p:nvSpPr>
          <p:cNvPr id="7" name="Content Placeholder 6">
            <a:extLst>
              <a:ext uri="{FF2B5EF4-FFF2-40B4-BE49-F238E27FC236}">
                <a16:creationId xmlns:a16="http://schemas.microsoft.com/office/drawing/2014/main" id="{48DB53FC-9C31-90E2-C624-B76A8435A506}"/>
              </a:ext>
            </a:extLst>
          </p:cNvPr>
          <p:cNvSpPr>
            <a:spLocks noGrp="1"/>
          </p:cNvSpPr>
          <p:nvPr>
            <p:ph sz="half" idx="1"/>
          </p:nvPr>
        </p:nvSpPr>
        <p:spPr/>
        <p:txBody>
          <a:bodyPr>
            <a:normAutofit fontScale="85000" lnSpcReduction="20000"/>
          </a:bodyPr>
          <a:lstStyle/>
          <a:p>
            <a:r>
              <a:rPr lang="en-GB" sz="2800" dirty="0">
                <a:solidFill>
                  <a:schemeClr val="accent6">
                    <a:lumMod val="75000"/>
                  </a:schemeClr>
                </a:solidFill>
              </a:rPr>
              <a:t>The creation of an object is called instantiation</a:t>
            </a:r>
            <a:r>
              <a:rPr lang="en-GB" sz="2800" dirty="0"/>
              <a:t>. The created object is called an instance</a:t>
            </a:r>
          </a:p>
          <a:p>
            <a:r>
              <a:rPr lang="en-GB" sz="2800" dirty="0"/>
              <a:t>No limit to the number of objects that can be created from a class</a:t>
            </a:r>
          </a:p>
          <a:p>
            <a:r>
              <a:rPr lang="en-GB" sz="2800" dirty="0"/>
              <a:t>Each object is independent. Changing one object doesn't change the others</a:t>
            </a:r>
          </a:p>
          <a:p>
            <a:r>
              <a:rPr lang="en-US" sz="2800" dirty="0">
                <a:solidFill>
                  <a:srgbClr val="E46C0A"/>
                </a:solidFill>
              </a:rPr>
              <a:t>Object </a:t>
            </a:r>
            <a:r>
              <a:rPr lang="en-US" sz="2800" dirty="0"/>
              <a:t>(class instance)</a:t>
            </a:r>
          </a:p>
          <a:p>
            <a:pPr lvl="1"/>
            <a:r>
              <a:rPr lang="en-US" dirty="0">
                <a:solidFill>
                  <a:schemeClr val="accent6">
                    <a:lumMod val="75000"/>
                  </a:schemeClr>
                </a:solidFill>
              </a:rPr>
              <a:t>Type</a:t>
            </a:r>
          </a:p>
          <a:p>
            <a:pPr lvl="1"/>
            <a:r>
              <a:rPr lang="en-US" dirty="0">
                <a:solidFill>
                  <a:schemeClr val="accent6">
                    <a:lumMod val="75000"/>
                  </a:schemeClr>
                </a:solidFill>
              </a:rPr>
              <a:t>Identity </a:t>
            </a:r>
          </a:p>
          <a:p>
            <a:pPr lvl="1"/>
            <a:r>
              <a:rPr lang="en-US" dirty="0">
                <a:solidFill>
                  <a:schemeClr val="accent6">
                    <a:lumMod val="75000"/>
                  </a:schemeClr>
                </a:solidFill>
              </a:rPr>
              <a:t>Internal state</a:t>
            </a:r>
          </a:p>
          <a:p>
            <a:pPr lvl="1"/>
            <a:r>
              <a:rPr lang="en-US" i="1" dirty="0">
                <a:solidFill>
                  <a:schemeClr val="accent6">
                    <a:lumMod val="75000"/>
                  </a:schemeClr>
                </a:solidFill>
              </a:rPr>
              <a:t>One or more references must point to every valid object </a:t>
            </a:r>
            <a:endParaRPr lang="en-GB" dirty="0">
              <a:solidFill>
                <a:schemeClr val="accent6">
                  <a:lumMod val="75000"/>
                </a:schemeClr>
              </a:solidFill>
            </a:endParaRPr>
          </a:p>
          <a:p>
            <a:endParaRPr lang="en-GB" sz="2800" dirty="0"/>
          </a:p>
          <a:p>
            <a:endParaRPr lang="en-IT" sz="2800" dirty="0"/>
          </a:p>
        </p:txBody>
      </p:sp>
      <p:sp>
        <p:nvSpPr>
          <p:cNvPr id="2" name="Content Placeholder 1">
            <a:extLst>
              <a:ext uri="{FF2B5EF4-FFF2-40B4-BE49-F238E27FC236}">
                <a16:creationId xmlns:a16="http://schemas.microsoft.com/office/drawing/2014/main" id="{DA2D0565-ACE3-E3A6-BB15-EDA5E75B9DDC}"/>
              </a:ext>
            </a:extLst>
          </p:cNvPr>
          <p:cNvSpPr>
            <a:spLocks noGrp="1"/>
          </p:cNvSpPr>
          <p:nvPr>
            <p:ph sz="half" idx="2"/>
          </p:nvPr>
        </p:nvSpPr>
        <p:spPr/>
        <p:txBody>
          <a:bodyPr>
            <a:normAutofit fontScale="85000" lnSpcReduction="20000"/>
          </a:bodyPr>
          <a:lstStyle/>
          <a:p>
            <a:pPr marL="0" indent="0">
              <a:buNone/>
            </a:pPr>
            <a:r>
              <a:rPr lang="en-GB" sz="2000" dirty="0">
                <a:latin typeface="Consolas" panose="020B0609020204030204" pitchFamily="49" charset="0"/>
                <a:cs typeface="Consolas" panose="020B0609020204030204" pitchFamily="49" charset="0"/>
              </a:rPr>
              <a:t>public static void main(String[] </a:t>
            </a:r>
            <a:r>
              <a:rPr lang="en-GB" sz="2000" dirty="0" err="1">
                <a:latin typeface="Consolas" panose="020B0609020204030204" pitchFamily="49" charset="0"/>
                <a:cs typeface="Consolas" panose="020B0609020204030204" pitchFamily="49" charset="0"/>
              </a:rPr>
              <a:t>args</a:t>
            </a:r>
            <a:r>
              <a:rPr lang="en-GB" sz="2000" dirty="0">
                <a:latin typeface="Consolas" panose="020B0609020204030204" pitchFamily="49" charset="0"/>
                <a:cs typeface="Consolas" panose="020B0609020204030204" pitchFamily="49" charset="0"/>
              </a:rPr>
              <a:t>) {</a:t>
            </a:r>
          </a:p>
          <a:p>
            <a:pPr marL="0" indent="0">
              <a:buNone/>
            </a:pPr>
            <a:r>
              <a:rPr lang="en-GB" sz="2000" dirty="0">
                <a:latin typeface="Consolas" panose="020B0609020204030204" pitchFamily="49" charset="0"/>
                <a:cs typeface="Consolas" panose="020B0609020204030204" pitchFamily="49" charset="0"/>
              </a:rPr>
              <a:t>	Object </a:t>
            </a:r>
            <a:r>
              <a:rPr lang="en-GB" sz="2000" dirty="0" err="1">
                <a:latin typeface="Consolas" panose="020B0609020204030204" pitchFamily="49" charset="0"/>
                <a:cs typeface="Consolas" panose="020B0609020204030204" pitchFamily="49" charset="0"/>
              </a:rPr>
              <a:t>obj</a:t>
            </a:r>
            <a:r>
              <a:rPr lang="en-GB" sz="2000" dirty="0">
                <a:latin typeface="Consolas" panose="020B0609020204030204" pitchFamily="49" charset="0"/>
                <a:cs typeface="Consolas" panose="020B0609020204030204" pitchFamily="49" charset="0"/>
              </a:rPr>
              <a:t> = new Object();</a:t>
            </a:r>
          </a:p>
          <a:p>
            <a:pPr marL="0" indent="0">
              <a:buNone/>
            </a:pPr>
            <a:r>
              <a:rPr lang="en-GB" sz="2000" dirty="0">
                <a:latin typeface="Consolas" panose="020B0609020204030204" pitchFamily="49" charset="0"/>
                <a:cs typeface="Consolas" panose="020B0609020204030204" pitchFamily="49" charset="0"/>
              </a:rPr>
              <a:t>    </a:t>
            </a:r>
          </a:p>
          <a:p>
            <a:pPr marL="0" indent="0">
              <a:buNone/>
            </a:pPr>
            <a:r>
              <a:rPr lang="en-GB" sz="2000" dirty="0">
                <a:latin typeface="Consolas" panose="020B0609020204030204" pitchFamily="49" charset="0"/>
                <a:cs typeface="Consolas" panose="020B0609020204030204" pitchFamily="49" charset="0"/>
              </a:rPr>
              <a:t>	# type, identity </a:t>
            </a:r>
          </a:p>
          <a:p>
            <a:pPr marL="0" indent="0">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System.out.println</a:t>
            </a:r>
            <a:r>
              <a:rPr lang="en-GB" sz="2000" dirty="0">
                <a:latin typeface="Consolas" panose="020B0609020204030204" pitchFamily="49" charset="0"/>
                <a:cs typeface="Consolas" panose="020B0609020204030204" pitchFamily="49" charset="0"/>
              </a:rPr>
              <a:t>(</a:t>
            </a:r>
            <a:r>
              <a:rPr lang="en-GB" sz="2000" dirty="0" err="1">
                <a:latin typeface="Consolas" panose="020B0609020204030204" pitchFamily="49" charset="0"/>
                <a:cs typeface="Consolas" panose="020B0609020204030204" pitchFamily="49" charset="0"/>
              </a:rPr>
              <a:t>obj</a:t>
            </a:r>
            <a:r>
              <a:rPr lang="en-GB" sz="2000" dirty="0">
                <a:latin typeface="Consolas" panose="020B0609020204030204" pitchFamily="49" charset="0"/>
                <a:cs typeface="Consolas" panose="020B0609020204030204" pitchFamily="49" charset="0"/>
              </a:rPr>
              <a:t>);</a:t>
            </a:r>
          </a:p>
          <a:p>
            <a:pPr marL="0" indent="0">
              <a:buNone/>
            </a:pPr>
            <a:r>
              <a:rPr lang="en-GB" sz="2000" dirty="0">
                <a:latin typeface="Consolas" panose="020B0609020204030204" pitchFamily="49" charset="0"/>
                <a:cs typeface="Consolas" panose="020B0609020204030204" pitchFamily="49" charset="0"/>
              </a:rPr>
              <a:t>    </a:t>
            </a:r>
          </a:p>
          <a:p>
            <a:pPr marL="0" indent="0">
              <a:buNone/>
            </a:pPr>
            <a:r>
              <a:rPr lang="en-GB" sz="2000" dirty="0">
                <a:latin typeface="Consolas" panose="020B0609020204030204" pitchFamily="49" charset="0"/>
                <a:cs typeface="Consolas" panose="020B0609020204030204" pitchFamily="49" charset="0"/>
              </a:rPr>
              <a:t>	# type, identity    </a:t>
            </a:r>
          </a:p>
          <a:p>
            <a:pPr marL="0" indent="0">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System.out.printf</a:t>
            </a:r>
            <a:r>
              <a:rPr lang="en-GB" sz="2000" dirty="0">
                <a:latin typeface="Consolas" panose="020B0609020204030204" pitchFamily="49" charset="0"/>
                <a:cs typeface="Consolas" panose="020B0609020204030204" pitchFamily="49" charset="0"/>
              </a:rPr>
              <a:t>("%s@%x\n", </a:t>
            </a:r>
          </a:p>
          <a:p>
            <a:pPr marL="0" indent="0">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obj.getClass</a:t>
            </a:r>
            <a:r>
              <a:rPr lang="en-GB" sz="2000" dirty="0">
                <a:latin typeface="Consolas" panose="020B0609020204030204" pitchFamily="49" charset="0"/>
                <a:cs typeface="Consolas" panose="020B0609020204030204" pitchFamily="49" charset="0"/>
              </a:rPr>
              <a:t>().</a:t>
            </a:r>
            <a:r>
              <a:rPr lang="en-GB" sz="2000" dirty="0" err="1">
                <a:latin typeface="Consolas" panose="020B0609020204030204" pitchFamily="49" charset="0"/>
                <a:cs typeface="Consolas" panose="020B0609020204030204" pitchFamily="49" charset="0"/>
              </a:rPr>
              <a:t>getName</a:t>
            </a:r>
            <a:r>
              <a:rPr lang="en-GB" sz="2000" dirty="0">
                <a:latin typeface="Consolas" panose="020B0609020204030204" pitchFamily="49" charset="0"/>
                <a:cs typeface="Consolas" panose="020B0609020204030204" pitchFamily="49" charset="0"/>
              </a:rPr>
              <a:t>(), </a:t>
            </a:r>
          </a:p>
          <a:p>
            <a:pPr marL="0" indent="0">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obj.hashCode</a:t>
            </a:r>
            <a:r>
              <a:rPr lang="en-GB" sz="2000" dirty="0">
                <a:latin typeface="Consolas" panose="020B0609020204030204" pitchFamily="49" charset="0"/>
                <a:cs typeface="Consolas" panose="020B0609020204030204" pitchFamily="49" charset="0"/>
              </a:rPr>
              <a:t>());</a:t>
            </a:r>
          </a:p>
          <a:p>
            <a:pPr marL="0" indent="0">
              <a:buNone/>
            </a:pPr>
            <a:r>
              <a:rPr lang="en-GB" sz="2000" dirty="0">
                <a:latin typeface="Consolas" panose="020B0609020204030204" pitchFamily="49" charset="0"/>
                <a:cs typeface="Consolas" panose="020B0609020204030204" pitchFamily="49" charset="0"/>
              </a:rPr>
              <a:t>    }</a:t>
            </a:r>
            <a:endParaRPr lang="en-IT" sz="2000" dirty="0">
              <a:latin typeface="Consolas" panose="020B0609020204030204" pitchFamily="49" charset="0"/>
              <a:cs typeface="Consolas" panose="020B0609020204030204" pitchFamily="49" charset="0"/>
            </a:endParaRPr>
          </a:p>
        </p:txBody>
      </p:sp>
      <p:sp>
        <p:nvSpPr>
          <p:cNvPr id="5" name="Slide Number Placeholder 4">
            <a:extLst>
              <a:ext uri="{FF2B5EF4-FFF2-40B4-BE49-F238E27FC236}">
                <a16:creationId xmlns:a16="http://schemas.microsoft.com/office/drawing/2014/main" id="{CA9D5925-CF82-4732-AF07-35B2F1D61FD4}"/>
              </a:ext>
            </a:extLst>
          </p:cNvPr>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32455276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sz="2400" dirty="0">
                <a:solidFill>
                  <a:schemeClr val="accent6">
                    <a:lumMod val="75000"/>
                  </a:schemeClr>
                </a:solidFill>
                <a:latin typeface="Calibri"/>
                <a:cs typeface="Calibri"/>
              </a:rPr>
              <a:t>In Java, a class can only extend one class, but can implement multiple interfaces. </a:t>
            </a:r>
            <a:r>
              <a:rPr lang="en-US" sz="2400" dirty="0">
                <a:latin typeface="Calibri"/>
                <a:cs typeface="Calibri"/>
              </a:rPr>
              <a:t>This lets the class fill multiple </a:t>
            </a:r>
            <a:r>
              <a:rPr lang="en-US" altLang="ja-JP" sz="2400" i="1" dirty="0">
                <a:latin typeface="Calibri"/>
                <a:cs typeface="Calibri"/>
              </a:rPr>
              <a:t>roles </a:t>
            </a:r>
            <a:r>
              <a:rPr lang="en-US" altLang="ja-JP" sz="2400" dirty="0">
                <a:latin typeface="Calibri"/>
                <a:cs typeface="Calibri"/>
              </a:rPr>
              <a:t>(i.e., multiple set of methods)</a:t>
            </a:r>
          </a:p>
          <a:p>
            <a:pPr lvl="1" eaLnBrk="1" hangingPunct="1"/>
            <a:r>
              <a:rPr lang="en-US" altLang="ja-JP" sz="2400" dirty="0">
                <a:latin typeface="Calibri"/>
                <a:cs typeface="Calibri"/>
              </a:rPr>
              <a:t>Collections (e.g., LinkedList) commonly implement multiple interfaces</a:t>
            </a:r>
          </a:p>
          <a:p>
            <a:pPr lvl="1" eaLnBrk="1" hangingPunct="1"/>
            <a:r>
              <a:rPr lang="en-US" sz="2400" dirty="0">
                <a:latin typeface="Calibri"/>
                <a:cs typeface="Calibri"/>
              </a:rPr>
              <a:t>Graphical containers (e.g., </a:t>
            </a:r>
            <a:r>
              <a:rPr lang="en-US" sz="2400" dirty="0" err="1">
                <a:latin typeface="Calibri"/>
                <a:cs typeface="Calibri"/>
              </a:rPr>
              <a:t>JFrame</a:t>
            </a:r>
            <a:r>
              <a:rPr lang="en-US" sz="2400" dirty="0">
                <a:latin typeface="Calibri"/>
                <a:cs typeface="Calibri"/>
              </a:rPr>
              <a:t>) commonly implement several listeners (i.e., interfaces)</a:t>
            </a:r>
          </a:p>
          <a:p>
            <a:pPr marL="0" indent="0">
              <a:buNone/>
            </a:pPr>
            <a:endParaRPr lang="en-US" sz="2200" dirty="0">
              <a:latin typeface="Calibri"/>
              <a:cs typeface="Calibri"/>
            </a:endParaRPr>
          </a:p>
          <a:p>
            <a:pPr marL="0" indent="0">
              <a:buNone/>
            </a:pPr>
            <a:r>
              <a:rPr lang="en-US" sz="2200" dirty="0">
                <a:latin typeface="Consolas"/>
                <a:cs typeface="Consolas"/>
              </a:rPr>
              <a:t>class LinkedList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AbstractList</a:t>
            </a:r>
            <a:r>
              <a:rPr lang="en-US" sz="2200" dirty="0">
                <a:latin typeface="Consolas"/>
                <a:cs typeface="Consolas"/>
              </a:rPr>
              <a:t> </a:t>
            </a:r>
            <a:r>
              <a:rPr lang="en-US" sz="2200" dirty="0">
                <a:solidFill>
                  <a:schemeClr val="accent6">
                    <a:lumMod val="75000"/>
                  </a:schemeClr>
                </a:solidFill>
                <a:latin typeface="Consolas"/>
                <a:cs typeface="Consolas"/>
              </a:rPr>
              <a:t>implements</a:t>
            </a:r>
            <a:r>
              <a:rPr lang="en-US" sz="2200" dirty="0">
                <a:latin typeface="Consolas"/>
                <a:cs typeface="Consolas"/>
              </a:rPr>
              <a:t> List, Queue {}</a:t>
            </a:r>
            <a:br>
              <a:rPr lang="en-US" sz="2200" dirty="0">
                <a:latin typeface="Calibri"/>
                <a:cs typeface="Calibri"/>
              </a:rPr>
            </a:br>
            <a:r>
              <a:rPr lang="en-US" sz="2200" dirty="0">
                <a:latin typeface="Consolas"/>
                <a:cs typeface="Consolas"/>
              </a:rPr>
              <a:t>class Application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JFrame</a:t>
            </a:r>
            <a:r>
              <a:rPr lang="en-US" sz="2200" dirty="0">
                <a:latin typeface="Consolas"/>
                <a:cs typeface="Consolas"/>
              </a:rPr>
              <a:t> </a:t>
            </a:r>
            <a:r>
              <a:rPr lang="en-US" sz="2200" dirty="0">
                <a:solidFill>
                  <a:schemeClr val="accent6">
                    <a:lumMod val="75000"/>
                  </a:schemeClr>
                </a:solidFill>
                <a:latin typeface="Consolas"/>
                <a:cs typeface="Consolas"/>
              </a:rPr>
              <a:t>implements </a:t>
            </a:r>
            <a:r>
              <a:rPr lang="en-US" sz="2200" dirty="0">
                <a:latin typeface="Consolas"/>
                <a:cs typeface="Consolas"/>
              </a:rPr>
              <a:t>ActionListener, </a:t>
            </a:r>
            <a:r>
              <a:rPr lang="en-US" sz="2200" dirty="0" err="1">
                <a:latin typeface="Consolas"/>
                <a:cs typeface="Consolas"/>
              </a:rPr>
              <a:t>KeyListener</a:t>
            </a:r>
            <a:r>
              <a:rPr lang="en-US" sz="22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90</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91</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92</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endParaRPr lang="en-US" sz="2000" dirty="0">
              <a:latin typeface="Consolas"/>
              <a:cs typeface="Consolas"/>
            </a:endParaRP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Friend</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93</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95</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96</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3846467967"/>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1515</TotalTime>
  <Words>8821</Words>
  <Application>Microsoft Macintosh PowerPoint</Application>
  <PresentationFormat>Widescreen</PresentationFormat>
  <Paragraphs>1493</Paragraphs>
  <Slides>113</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Calibri</vt:lpstr>
      <vt:lpstr>Consolas</vt:lpstr>
      <vt:lpstr>Courier</vt:lpstr>
      <vt:lpstr>Times New Roman</vt:lpstr>
      <vt:lpstr>Trebuchet MS</vt:lpstr>
      <vt:lpstr>Wingdings</vt:lpstr>
      <vt:lpstr>Nicola</vt:lpstr>
      <vt:lpstr>Java Object Oriented</vt:lpstr>
      <vt:lpstr>Project Modularization</vt:lpstr>
      <vt:lpstr>Motivation</vt:lpstr>
      <vt:lpstr>Package </vt:lpstr>
      <vt:lpstr>Java 9 Modularity</vt:lpstr>
      <vt:lpstr>Classes and Objects</vt:lpstr>
      <vt:lpstr>PowerPoint Presentation</vt:lpstr>
      <vt:lpstr>Class</vt:lpstr>
      <vt:lpstr>Object</vt:lpstr>
      <vt:lpstr>Object creation and destruction</vt:lpstr>
      <vt:lpstr>Operations on references</vt:lpstr>
      <vt:lpstr>Class Design</vt:lpstr>
      <vt:lpstr>Class Definition</vt:lpstr>
      <vt:lpstr>Encapsulation and Visibility</vt:lpstr>
      <vt:lpstr>Encapsulation and Visibility</vt:lpstr>
      <vt:lpstr>Constructors</vt:lpstr>
      <vt:lpstr>Constructors</vt:lpstr>
      <vt:lpstr>Constructors</vt:lpstr>
      <vt:lpstr>Constructors</vt:lpstr>
      <vt:lpstr>The keyword this</vt:lpstr>
      <vt:lpstr>Getters and Setters</vt:lpstr>
      <vt:lpstr>Getters and Setters</vt:lpstr>
      <vt:lpstr>Getters and Setters</vt:lpstr>
      <vt:lpstr>Getters and Setters</vt:lpstr>
      <vt:lpstr>toString()</vt:lpstr>
      <vt:lpstr>Static attributes, methods, classes </vt:lpstr>
      <vt:lpstr>Static attributes and methods </vt:lpstr>
      <vt:lpstr>Static classes</vt:lpstr>
      <vt:lpstr>Java.lang.Object</vt:lpstr>
      <vt:lpstr>Java.lang.Object</vt:lpstr>
      <vt:lpstr>Java.lang.Object</vt:lpstr>
      <vt:lpstr>.toString()</vt:lpstr>
      <vt:lpstr>.equals()</vt:lpstr>
      <vt:lpstr>.equals()</vt:lpstr>
      <vt:lpstr>clone()</vt:lpstr>
      <vt:lpstr>clone()</vt:lpstr>
      <vt:lpstr>Wrapper Classes</vt:lpstr>
      <vt:lpstr>Wrapper Classes</vt:lpstr>
      <vt:lpstr>Wrapper Classes</vt:lpstr>
      <vt:lpstr>Conversions</vt:lpstr>
      <vt:lpstr>Auto boxing/unboxing</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Overloading and Polymorphism</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Nicola BICOCCHI</cp:lastModifiedBy>
  <cp:revision>96</cp:revision>
  <dcterms:created xsi:type="dcterms:W3CDTF">2021-09-29T20:20:40Z</dcterms:created>
  <dcterms:modified xsi:type="dcterms:W3CDTF">2023-03-07T00:16:34Z</dcterms:modified>
</cp:coreProperties>
</file>